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League Spartan" charset="1" panose="00000800000000000000"/>
      <p:regular r:id="rId20"/>
    </p:embeddedFont>
    <p:embeddedFont>
      <p:font typeface="Glacial Indifference" charset="1" panose="00000000000000000000"/>
      <p:regular r:id="rId21"/>
    </p:embeddedFont>
    <p:embeddedFont>
      <p:font typeface="Glacial Indifference Bold" charset="1" panose="00000800000000000000"/>
      <p:regular r:id="rId22"/>
    </p:embeddedFont>
    <p:embeddedFont>
      <p:font typeface="Glacial Indifference Italics" charset="1" panose="00000000000000000000"/>
      <p:regular r:id="rId23"/>
    </p:embeddedFont>
    <p:embeddedFont>
      <p:font typeface="Peace Sans" charset="1" panose="02000505040000020004"/>
      <p:regular r:id="rId24"/>
    </p:embeddedFont>
    <p:embeddedFont>
      <p:font typeface="Canva Sans" charset="1" panose="020B0503030501040103"/>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png" Type="http://schemas.openxmlformats.org/officeDocument/2006/relationships/image"/><Relationship Id="rId12" Target="../media/image44.png" Type="http://schemas.openxmlformats.org/officeDocument/2006/relationships/image"/><Relationship Id="rId13" Target="../media/image45.png" Type="http://schemas.openxmlformats.org/officeDocument/2006/relationships/image"/><Relationship Id="rId14" Target="../media/image46.png" Type="http://schemas.openxmlformats.org/officeDocument/2006/relationships/image"/><Relationship Id="rId15" Target="../media/image47.svg" Type="http://schemas.openxmlformats.org/officeDocument/2006/relationships/image"/><Relationship Id="rId2" Target="../media/image34.jpeg" Type="http://schemas.openxmlformats.org/officeDocument/2006/relationships/image"/><Relationship Id="rId3" Target="../media/image35.jpeg" Type="http://schemas.openxmlformats.org/officeDocument/2006/relationships/image"/><Relationship Id="rId4" Target="../media/image36.jpe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39.png" Type="http://schemas.openxmlformats.org/officeDocument/2006/relationships/image"/><Relationship Id="rId8" Target="../media/image40.svg" Type="http://schemas.openxmlformats.org/officeDocument/2006/relationships/image"/><Relationship Id="rId9" Target="../media/image4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48.jpeg" Type="http://schemas.openxmlformats.org/officeDocument/2006/relationships/image"/><Relationship Id="rId3" Target="../media/image49.jpeg" Type="http://schemas.openxmlformats.org/officeDocument/2006/relationships/image"/><Relationship Id="rId4" Target="../media/image50.jpeg" Type="http://schemas.openxmlformats.org/officeDocument/2006/relationships/image"/><Relationship Id="rId5" Target="../media/image51.jpeg" Type="http://schemas.openxmlformats.org/officeDocument/2006/relationships/image"/><Relationship Id="rId6" Target="../media/image52.png" Type="http://schemas.openxmlformats.org/officeDocument/2006/relationships/image"/><Relationship Id="rId7" Target="../media/image53.png" Type="http://schemas.openxmlformats.org/officeDocument/2006/relationships/image"/><Relationship Id="rId8" Target="../media/image54.png" Type="http://schemas.openxmlformats.org/officeDocument/2006/relationships/image"/><Relationship Id="rId9" Target="../media/image5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jpeg" Type="http://schemas.openxmlformats.org/officeDocument/2006/relationships/image"/><Relationship Id="rId6" Target="../media/image1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jpe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jpeg" Type="http://schemas.openxmlformats.org/officeDocument/2006/relationships/image"/><Relationship Id="rId4" Target="../media/image2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jpeg" Type="http://schemas.openxmlformats.org/officeDocument/2006/relationships/image"/><Relationship Id="rId5" Target="../media/image3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59816" y="-2059362"/>
            <a:ext cx="19136585" cy="14352439"/>
          </a:xfrm>
          <a:custGeom>
            <a:avLst/>
            <a:gdLst/>
            <a:ahLst/>
            <a:cxnLst/>
            <a:rect r="r" b="b" t="t" l="l"/>
            <a:pathLst>
              <a:path h="14352439" w="19136585">
                <a:moveTo>
                  <a:pt x="0" y="0"/>
                </a:moveTo>
                <a:lnTo>
                  <a:pt x="19136585" y="0"/>
                </a:lnTo>
                <a:lnTo>
                  <a:pt x="19136585" y="14352438"/>
                </a:lnTo>
                <a:lnTo>
                  <a:pt x="0" y="14352438"/>
                </a:lnTo>
                <a:lnTo>
                  <a:pt x="0" y="0"/>
                </a:lnTo>
                <a:close/>
              </a:path>
            </a:pathLst>
          </a:custGeom>
          <a:blipFill>
            <a:blip r:embed="rId2"/>
            <a:stretch>
              <a:fillRect l="0" t="0" r="0" b="0"/>
            </a:stretch>
          </a:blipFill>
        </p:spPr>
      </p:sp>
      <p:grpSp>
        <p:nvGrpSpPr>
          <p:cNvPr name="Group 3" id="3"/>
          <p:cNvGrpSpPr/>
          <p:nvPr/>
        </p:nvGrpSpPr>
        <p:grpSpPr>
          <a:xfrm rot="0">
            <a:off x="-1383721" y="2161371"/>
            <a:ext cx="21055441" cy="6081124"/>
            <a:chOff x="0" y="0"/>
            <a:chExt cx="5545466" cy="1601613"/>
          </a:xfrm>
        </p:grpSpPr>
        <p:sp>
          <p:nvSpPr>
            <p:cNvPr name="Freeform 4" id="4"/>
            <p:cNvSpPr/>
            <p:nvPr/>
          </p:nvSpPr>
          <p:spPr>
            <a:xfrm flipH="false" flipV="false" rot="0">
              <a:off x="0" y="0"/>
              <a:ext cx="5545466" cy="1601613"/>
            </a:xfrm>
            <a:custGeom>
              <a:avLst/>
              <a:gdLst/>
              <a:ahLst/>
              <a:cxnLst/>
              <a:rect r="r" b="b" t="t" l="l"/>
              <a:pathLst>
                <a:path h="1601613" w="5545466">
                  <a:moveTo>
                    <a:pt x="0" y="0"/>
                  </a:moveTo>
                  <a:lnTo>
                    <a:pt x="5545466" y="0"/>
                  </a:lnTo>
                  <a:lnTo>
                    <a:pt x="5545466" y="1601613"/>
                  </a:lnTo>
                  <a:lnTo>
                    <a:pt x="0" y="1601613"/>
                  </a:lnTo>
                  <a:close/>
                </a:path>
              </a:pathLst>
            </a:custGeom>
            <a:solidFill>
              <a:srgbClr val="000000">
                <a:alpha val="25882"/>
              </a:srgbClr>
            </a:solidFill>
          </p:spPr>
        </p:sp>
        <p:sp>
          <p:nvSpPr>
            <p:cNvPr name="TextBox 5" id="5"/>
            <p:cNvSpPr txBox="true"/>
            <p:nvPr/>
          </p:nvSpPr>
          <p:spPr>
            <a:xfrm>
              <a:off x="0" y="-38100"/>
              <a:ext cx="5545466" cy="1639713"/>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028700" y="1028700"/>
            <a:ext cx="16230600" cy="8229600"/>
            <a:chOff x="0" y="0"/>
            <a:chExt cx="4274726" cy="2167467"/>
          </a:xfrm>
        </p:grpSpPr>
        <p:sp>
          <p:nvSpPr>
            <p:cNvPr name="Freeform 7" id="7"/>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000000">
                <a:alpha val="0"/>
              </a:srgbClr>
            </a:solidFill>
            <a:ln w="85725" cap="sq">
              <a:solidFill>
                <a:srgbClr val="000000"/>
              </a:solidFill>
              <a:prstDash val="solid"/>
              <a:miter/>
            </a:ln>
          </p:spPr>
        </p:sp>
        <p:sp>
          <p:nvSpPr>
            <p:cNvPr name="TextBox 8" id="8"/>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4104373" y="420269"/>
            <a:ext cx="3763358" cy="3763358"/>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p:spPr>
        </p:sp>
        <p:sp>
          <p:nvSpPr>
            <p:cNvPr name="TextBox 11" id="1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AutoShape 12" id="12"/>
          <p:cNvSpPr/>
          <p:nvPr/>
        </p:nvSpPr>
        <p:spPr>
          <a:xfrm flipV="true">
            <a:off x="17773650" y="5013334"/>
            <a:ext cx="0" cy="2207482"/>
          </a:xfrm>
          <a:prstGeom prst="line">
            <a:avLst/>
          </a:prstGeom>
          <a:ln cap="flat" w="38100">
            <a:solidFill>
              <a:srgbClr val="FFFFFF"/>
            </a:solidFill>
            <a:prstDash val="solid"/>
            <a:headEnd type="none" len="sm" w="sm"/>
            <a:tailEnd type="none" len="sm" w="sm"/>
          </a:ln>
        </p:spPr>
      </p:sp>
      <p:sp>
        <p:nvSpPr>
          <p:cNvPr name="Freeform 13" id="13"/>
          <p:cNvSpPr/>
          <p:nvPr/>
        </p:nvSpPr>
        <p:spPr>
          <a:xfrm flipH="false" flipV="false" rot="0">
            <a:off x="1445302" y="3382286"/>
            <a:ext cx="1004047" cy="251012"/>
          </a:xfrm>
          <a:custGeom>
            <a:avLst/>
            <a:gdLst/>
            <a:ahLst/>
            <a:cxnLst/>
            <a:rect r="r" b="b" t="t" l="l"/>
            <a:pathLst>
              <a:path h="251012" w="1004047">
                <a:moveTo>
                  <a:pt x="0" y="0"/>
                </a:moveTo>
                <a:lnTo>
                  <a:pt x="1004047" y="0"/>
                </a:lnTo>
                <a:lnTo>
                  <a:pt x="1004047" y="251012"/>
                </a:lnTo>
                <a:lnTo>
                  <a:pt x="0" y="2510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4314507" y="864025"/>
            <a:ext cx="3343089" cy="2875847"/>
          </a:xfrm>
          <a:custGeom>
            <a:avLst/>
            <a:gdLst/>
            <a:ahLst/>
            <a:cxnLst/>
            <a:rect r="r" b="b" t="t" l="l"/>
            <a:pathLst>
              <a:path h="2875847" w="3343089">
                <a:moveTo>
                  <a:pt x="0" y="0"/>
                </a:moveTo>
                <a:lnTo>
                  <a:pt x="3343090" y="0"/>
                </a:lnTo>
                <a:lnTo>
                  <a:pt x="3343090" y="2875846"/>
                </a:lnTo>
                <a:lnTo>
                  <a:pt x="0" y="2875846"/>
                </a:lnTo>
                <a:lnTo>
                  <a:pt x="0" y="0"/>
                </a:lnTo>
                <a:close/>
              </a:path>
            </a:pathLst>
          </a:custGeom>
          <a:blipFill>
            <a:blip r:embed="rId5"/>
            <a:stretch>
              <a:fillRect l="0" t="0" r="0" b="0"/>
            </a:stretch>
          </a:blipFill>
        </p:spPr>
      </p:sp>
      <p:grpSp>
        <p:nvGrpSpPr>
          <p:cNvPr name="Group 15" id="15"/>
          <p:cNvGrpSpPr/>
          <p:nvPr/>
        </p:nvGrpSpPr>
        <p:grpSpPr>
          <a:xfrm rot="0">
            <a:off x="1272617" y="7702858"/>
            <a:ext cx="6895249" cy="539637"/>
            <a:chOff x="0" y="0"/>
            <a:chExt cx="2208422" cy="172836"/>
          </a:xfrm>
        </p:grpSpPr>
        <p:sp>
          <p:nvSpPr>
            <p:cNvPr name="Freeform 16" id="16"/>
            <p:cNvSpPr/>
            <p:nvPr/>
          </p:nvSpPr>
          <p:spPr>
            <a:xfrm flipH="false" flipV="false" rot="0">
              <a:off x="0" y="0"/>
              <a:ext cx="2208422" cy="172836"/>
            </a:xfrm>
            <a:custGeom>
              <a:avLst/>
              <a:gdLst/>
              <a:ahLst/>
              <a:cxnLst/>
              <a:rect r="r" b="b" t="t" l="l"/>
              <a:pathLst>
                <a:path h="172836" w="2208422">
                  <a:moveTo>
                    <a:pt x="2005222" y="0"/>
                  </a:moveTo>
                  <a:cubicBezTo>
                    <a:pt x="2117446" y="0"/>
                    <a:pt x="2208422" y="38691"/>
                    <a:pt x="2208422" y="86418"/>
                  </a:cubicBezTo>
                  <a:cubicBezTo>
                    <a:pt x="2208422" y="134145"/>
                    <a:pt x="2117446" y="172836"/>
                    <a:pt x="2005222" y="172836"/>
                  </a:cubicBezTo>
                  <a:lnTo>
                    <a:pt x="203200" y="172836"/>
                  </a:lnTo>
                  <a:cubicBezTo>
                    <a:pt x="90976" y="172836"/>
                    <a:pt x="0" y="134145"/>
                    <a:pt x="0" y="86418"/>
                  </a:cubicBezTo>
                  <a:cubicBezTo>
                    <a:pt x="0" y="38691"/>
                    <a:pt x="90976" y="0"/>
                    <a:pt x="203200" y="0"/>
                  </a:cubicBezTo>
                  <a:close/>
                </a:path>
              </a:pathLst>
            </a:custGeom>
            <a:solidFill>
              <a:srgbClr val="176D96"/>
            </a:solidFill>
          </p:spPr>
        </p:sp>
        <p:sp>
          <p:nvSpPr>
            <p:cNvPr name="TextBox 17" id="17"/>
            <p:cNvSpPr txBox="true"/>
            <p:nvPr/>
          </p:nvSpPr>
          <p:spPr>
            <a:xfrm>
              <a:off x="0" y="-38100"/>
              <a:ext cx="2208422" cy="210936"/>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1445302" y="3933395"/>
            <a:ext cx="6182244" cy="1596493"/>
          </a:xfrm>
          <a:prstGeom prst="rect">
            <a:avLst/>
          </a:prstGeom>
        </p:spPr>
        <p:txBody>
          <a:bodyPr anchor="t" rtlCol="false" tIns="0" lIns="0" bIns="0" rIns="0">
            <a:spAutoFit/>
          </a:bodyPr>
          <a:lstStyle/>
          <a:p>
            <a:pPr algn="l">
              <a:lnSpc>
                <a:spcPts val="6354"/>
              </a:lnSpc>
            </a:pPr>
            <a:r>
              <a:rPr lang="en-US" sz="5083" spc="381">
                <a:solidFill>
                  <a:srgbClr val="FFFFFF"/>
                </a:solidFill>
                <a:latin typeface="League Spartan"/>
                <a:ea typeface="League Spartan"/>
                <a:cs typeface="League Spartan"/>
                <a:sym typeface="League Spartan"/>
              </a:rPr>
              <a:t>INNOVATE TO ELEVATE</a:t>
            </a:r>
          </a:p>
        </p:txBody>
      </p:sp>
      <p:sp>
        <p:nvSpPr>
          <p:cNvPr name="TextBox 19" id="19"/>
          <p:cNvSpPr txBox="true"/>
          <p:nvPr/>
        </p:nvSpPr>
        <p:spPr>
          <a:xfrm rot="0">
            <a:off x="1801804" y="7749036"/>
            <a:ext cx="6182244" cy="370082"/>
          </a:xfrm>
          <a:prstGeom prst="rect">
            <a:avLst/>
          </a:prstGeom>
        </p:spPr>
        <p:txBody>
          <a:bodyPr anchor="t" rtlCol="false" tIns="0" lIns="0" bIns="0" rIns="0">
            <a:spAutoFit/>
          </a:bodyPr>
          <a:lstStyle/>
          <a:p>
            <a:pPr algn="l">
              <a:lnSpc>
                <a:spcPts val="3037"/>
              </a:lnSpc>
            </a:pPr>
            <a:r>
              <a:rPr lang="en-US" sz="1959" spc="146">
                <a:solidFill>
                  <a:srgbClr val="D9D9D9"/>
                </a:solidFill>
                <a:latin typeface="Glacial Indifference"/>
                <a:ea typeface="Glacial Indifference"/>
                <a:cs typeface="Glacial Indifference"/>
                <a:sym typeface="Glacial Indifference"/>
              </a:rPr>
              <a:t>CLAUDIA BOERESCU, DIRECTOR OF TEACHING</a:t>
            </a:r>
          </a:p>
        </p:txBody>
      </p:sp>
      <p:sp>
        <p:nvSpPr>
          <p:cNvPr name="TextBox 20" id="20"/>
          <p:cNvSpPr txBox="true"/>
          <p:nvPr/>
        </p:nvSpPr>
        <p:spPr>
          <a:xfrm rot="0">
            <a:off x="1445302" y="5520363"/>
            <a:ext cx="7128561" cy="2182495"/>
          </a:xfrm>
          <a:prstGeom prst="rect">
            <a:avLst/>
          </a:prstGeom>
        </p:spPr>
        <p:txBody>
          <a:bodyPr anchor="t" rtlCol="false" tIns="0" lIns="0" bIns="0" rIns="0">
            <a:spAutoFit/>
          </a:bodyPr>
          <a:lstStyle/>
          <a:p>
            <a:pPr algn="l">
              <a:lnSpc>
                <a:spcPts val="3499"/>
              </a:lnSpc>
            </a:pPr>
            <a:r>
              <a:rPr lang="en-US" sz="2799" spc="209">
                <a:solidFill>
                  <a:srgbClr val="F1D85A"/>
                </a:solidFill>
                <a:latin typeface="League Spartan"/>
                <a:ea typeface="League Spartan"/>
                <a:cs typeface="League Spartan"/>
                <a:sym typeface="League Spartan"/>
              </a:rPr>
              <a:t>USING TEACHER EXPERIMENTS TO SHARE GOOD PRACTICE, DRIVE STANDARDS AND ENCOURAGE INNOVATION </a:t>
            </a:r>
          </a:p>
          <a:p>
            <a:pPr algn="l">
              <a:lnSpc>
                <a:spcPts val="3499"/>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CCC6BC"/>
        </a:solidFill>
      </p:bgPr>
    </p:bg>
    <p:spTree>
      <p:nvGrpSpPr>
        <p:cNvPr id="1" name=""/>
        <p:cNvGrpSpPr/>
        <p:nvPr/>
      </p:nvGrpSpPr>
      <p:grpSpPr>
        <a:xfrm>
          <a:off x="0" y="0"/>
          <a:ext cx="0" cy="0"/>
          <a:chOff x="0" y="0"/>
          <a:chExt cx="0" cy="0"/>
        </a:xfrm>
      </p:grpSpPr>
      <p:grpSp>
        <p:nvGrpSpPr>
          <p:cNvPr name="Group 2" id="2"/>
          <p:cNvGrpSpPr/>
          <p:nvPr/>
        </p:nvGrpSpPr>
        <p:grpSpPr>
          <a:xfrm rot="0">
            <a:off x="9806403" y="528828"/>
            <a:ext cx="7381427" cy="2330578"/>
            <a:chOff x="0" y="0"/>
            <a:chExt cx="1944079" cy="613815"/>
          </a:xfrm>
        </p:grpSpPr>
        <p:sp>
          <p:nvSpPr>
            <p:cNvPr name="Freeform 3" id="3"/>
            <p:cNvSpPr/>
            <p:nvPr/>
          </p:nvSpPr>
          <p:spPr>
            <a:xfrm flipH="false" flipV="false" rot="0">
              <a:off x="0" y="0"/>
              <a:ext cx="1944079" cy="613815"/>
            </a:xfrm>
            <a:custGeom>
              <a:avLst/>
              <a:gdLst/>
              <a:ahLst/>
              <a:cxnLst/>
              <a:rect r="r" b="b" t="t" l="l"/>
              <a:pathLst>
                <a:path h="613815" w="1944079">
                  <a:moveTo>
                    <a:pt x="0" y="0"/>
                  </a:moveTo>
                  <a:lnTo>
                    <a:pt x="1944079" y="0"/>
                  </a:lnTo>
                  <a:lnTo>
                    <a:pt x="1944079" y="613815"/>
                  </a:lnTo>
                  <a:lnTo>
                    <a:pt x="0" y="613815"/>
                  </a:lnTo>
                  <a:close/>
                </a:path>
              </a:pathLst>
            </a:custGeom>
            <a:solidFill>
              <a:srgbClr val="000000">
                <a:alpha val="0"/>
              </a:srgbClr>
            </a:solidFill>
            <a:ln w="47625" cap="sq">
              <a:solidFill>
                <a:srgbClr val="000000"/>
              </a:solidFill>
              <a:prstDash val="solid"/>
              <a:miter/>
            </a:ln>
          </p:spPr>
        </p:sp>
        <p:sp>
          <p:nvSpPr>
            <p:cNvPr name="TextBox 4" id="4"/>
            <p:cNvSpPr txBox="true"/>
            <p:nvPr/>
          </p:nvSpPr>
          <p:spPr>
            <a:xfrm>
              <a:off x="0" y="-38100"/>
              <a:ext cx="1944079" cy="651915"/>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430171" y="3740379"/>
            <a:ext cx="5713829" cy="2801976"/>
            <a:chOff x="0" y="0"/>
            <a:chExt cx="1504877" cy="737969"/>
          </a:xfrm>
        </p:grpSpPr>
        <p:sp>
          <p:nvSpPr>
            <p:cNvPr name="Freeform 6" id="6"/>
            <p:cNvSpPr/>
            <p:nvPr/>
          </p:nvSpPr>
          <p:spPr>
            <a:xfrm flipH="false" flipV="false" rot="0">
              <a:off x="0" y="0"/>
              <a:ext cx="1504877" cy="737969"/>
            </a:xfrm>
            <a:custGeom>
              <a:avLst/>
              <a:gdLst/>
              <a:ahLst/>
              <a:cxnLst/>
              <a:rect r="r" b="b" t="t" l="l"/>
              <a:pathLst>
                <a:path h="737969" w="1504877">
                  <a:moveTo>
                    <a:pt x="0" y="0"/>
                  </a:moveTo>
                  <a:lnTo>
                    <a:pt x="1504877" y="0"/>
                  </a:lnTo>
                  <a:lnTo>
                    <a:pt x="1504877" y="737969"/>
                  </a:lnTo>
                  <a:lnTo>
                    <a:pt x="0" y="737969"/>
                  </a:lnTo>
                  <a:close/>
                </a:path>
              </a:pathLst>
            </a:custGeom>
            <a:solidFill>
              <a:srgbClr val="24303C"/>
            </a:solidFill>
          </p:spPr>
        </p:sp>
        <p:sp>
          <p:nvSpPr>
            <p:cNvPr name="TextBox 7" id="7"/>
            <p:cNvSpPr txBox="true"/>
            <p:nvPr/>
          </p:nvSpPr>
          <p:spPr>
            <a:xfrm>
              <a:off x="0" y="-38100"/>
              <a:ext cx="1504877" cy="776069"/>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633930" y="3740379"/>
            <a:ext cx="2796241" cy="2801976"/>
            <a:chOff x="0" y="0"/>
            <a:chExt cx="1316730" cy="1319431"/>
          </a:xfrm>
        </p:grpSpPr>
        <p:sp>
          <p:nvSpPr>
            <p:cNvPr name="Freeform 9" id="9"/>
            <p:cNvSpPr/>
            <p:nvPr/>
          </p:nvSpPr>
          <p:spPr>
            <a:xfrm flipH="false" flipV="false" rot="0">
              <a:off x="0" y="0"/>
              <a:ext cx="1316730" cy="1319431"/>
            </a:xfrm>
            <a:custGeom>
              <a:avLst/>
              <a:gdLst/>
              <a:ahLst/>
              <a:cxnLst/>
              <a:rect r="r" b="b" t="t" l="l"/>
              <a:pathLst>
                <a:path h="1319431" w="1316730">
                  <a:moveTo>
                    <a:pt x="0" y="0"/>
                  </a:moveTo>
                  <a:lnTo>
                    <a:pt x="1316730" y="0"/>
                  </a:lnTo>
                  <a:lnTo>
                    <a:pt x="1316730" y="1319431"/>
                  </a:lnTo>
                  <a:lnTo>
                    <a:pt x="0" y="1319431"/>
                  </a:lnTo>
                  <a:close/>
                </a:path>
              </a:pathLst>
            </a:custGeom>
            <a:blipFill>
              <a:blip r:embed="rId2"/>
              <a:stretch>
                <a:fillRect l="-16803" t="0" r="-16803" b="0"/>
              </a:stretch>
            </a:blipFill>
          </p:spPr>
        </p:sp>
      </p:grpSp>
      <p:grpSp>
        <p:nvGrpSpPr>
          <p:cNvPr name="Group 10" id="10"/>
          <p:cNvGrpSpPr/>
          <p:nvPr/>
        </p:nvGrpSpPr>
        <p:grpSpPr>
          <a:xfrm rot="0">
            <a:off x="3430171" y="6956196"/>
            <a:ext cx="5713829" cy="2801976"/>
            <a:chOff x="0" y="0"/>
            <a:chExt cx="1504877" cy="737969"/>
          </a:xfrm>
        </p:grpSpPr>
        <p:sp>
          <p:nvSpPr>
            <p:cNvPr name="Freeform 11" id="11"/>
            <p:cNvSpPr/>
            <p:nvPr/>
          </p:nvSpPr>
          <p:spPr>
            <a:xfrm flipH="false" flipV="false" rot="0">
              <a:off x="0" y="0"/>
              <a:ext cx="1504877" cy="737969"/>
            </a:xfrm>
            <a:custGeom>
              <a:avLst/>
              <a:gdLst/>
              <a:ahLst/>
              <a:cxnLst/>
              <a:rect r="r" b="b" t="t" l="l"/>
              <a:pathLst>
                <a:path h="737969" w="1504877">
                  <a:moveTo>
                    <a:pt x="0" y="0"/>
                  </a:moveTo>
                  <a:lnTo>
                    <a:pt x="1504877" y="0"/>
                  </a:lnTo>
                  <a:lnTo>
                    <a:pt x="1504877" y="737969"/>
                  </a:lnTo>
                  <a:lnTo>
                    <a:pt x="0" y="737969"/>
                  </a:lnTo>
                  <a:close/>
                </a:path>
              </a:pathLst>
            </a:custGeom>
            <a:solidFill>
              <a:srgbClr val="24303C"/>
            </a:solidFill>
          </p:spPr>
        </p:sp>
        <p:sp>
          <p:nvSpPr>
            <p:cNvPr name="TextBox 12" id="12"/>
            <p:cNvSpPr txBox="true"/>
            <p:nvPr/>
          </p:nvSpPr>
          <p:spPr>
            <a:xfrm>
              <a:off x="0" y="-38100"/>
              <a:ext cx="1504877" cy="776069"/>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633930" y="6956196"/>
            <a:ext cx="2796241" cy="2801976"/>
            <a:chOff x="0" y="0"/>
            <a:chExt cx="1316730" cy="1319431"/>
          </a:xfrm>
        </p:grpSpPr>
        <p:sp>
          <p:nvSpPr>
            <p:cNvPr name="Freeform 14" id="14"/>
            <p:cNvSpPr/>
            <p:nvPr/>
          </p:nvSpPr>
          <p:spPr>
            <a:xfrm flipH="false" flipV="false" rot="0">
              <a:off x="0" y="0"/>
              <a:ext cx="1316730" cy="1319431"/>
            </a:xfrm>
            <a:custGeom>
              <a:avLst/>
              <a:gdLst/>
              <a:ahLst/>
              <a:cxnLst/>
              <a:rect r="r" b="b" t="t" l="l"/>
              <a:pathLst>
                <a:path h="1319431" w="1316730">
                  <a:moveTo>
                    <a:pt x="0" y="0"/>
                  </a:moveTo>
                  <a:lnTo>
                    <a:pt x="1316730" y="0"/>
                  </a:lnTo>
                  <a:lnTo>
                    <a:pt x="1316730" y="1319431"/>
                  </a:lnTo>
                  <a:lnTo>
                    <a:pt x="0" y="1319431"/>
                  </a:lnTo>
                  <a:close/>
                </a:path>
              </a:pathLst>
            </a:custGeom>
            <a:blipFill>
              <a:blip r:embed="rId3"/>
              <a:stretch>
                <a:fillRect l="-16803" t="0" r="-16803" b="0"/>
              </a:stretch>
            </a:blipFill>
          </p:spPr>
        </p:sp>
      </p:grpSp>
      <p:grpSp>
        <p:nvGrpSpPr>
          <p:cNvPr name="Group 15" id="15"/>
          <p:cNvGrpSpPr/>
          <p:nvPr/>
        </p:nvGrpSpPr>
        <p:grpSpPr>
          <a:xfrm rot="0">
            <a:off x="3430171" y="528828"/>
            <a:ext cx="5713829" cy="2801976"/>
            <a:chOff x="0" y="0"/>
            <a:chExt cx="1504877" cy="737969"/>
          </a:xfrm>
        </p:grpSpPr>
        <p:sp>
          <p:nvSpPr>
            <p:cNvPr name="Freeform 16" id="16"/>
            <p:cNvSpPr/>
            <p:nvPr/>
          </p:nvSpPr>
          <p:spPr>
            <a:xfrm flipH="false" flipV="false" rot="0">
              <a:off x="0" y="0"/>
              <a:ext cx="1504877" cy="737969"/>
            </a:xfrm>
            <a:custGeom>
              <a:avLst/>
              <a:gdLst/>
              <a:ahLst/>
              <a:cxnLst/>
              <a:rect r="r" b="b" t="t" l="l"/>
              <a:pathLst>
                <a:path h="737969" w="1504877">
                  <a:moveTo>
                    <a:pt x="0" y="0"/>
                  </a:moveTo>
                  <a:lnTo>
                    <a:pt x="1504877" y="0"/>
                  </a:lnTo>
                  <a:lnTo>
                    <a:pt x="1504877" y="737969"/>
                  </a:lnTo>
                  <a:lnTo>
                    <a:pt x="0" y="737969"/>
                  </a:lnTo>
                  <a:close/>
                </a:path>
              </a:pathLst>
            </a:custGeom>
            <a:solidFill>
              <a:srgbClr val="24303C"/>
            </a:solidFill>
          </p:spPr>
        </p:sp>
        <p:sp>
          <p:nvSpPr>
            <p:cNvPr name="TextBox 17" id="17"/>
            <p:cNvSpPr txBox="true"/>
            <p:nvPr/>
          </p:nvSpPr>
          <p:spPr>
            <a:xfrm>
              <a:off x="0" y="-38100"/>
              <a:ext cx="1504877" cy="776069"/>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633930" y="528828"/>
            <a:ext cx="2796241" cy="2801976"/>
            <a:chOff x="0" y="0"/>
            <a:chExt cx="1316730" cy="1319431"/>
          </a:xfrm>
        </p:grpSpPr>
        <p:sp>
          <p:nvSpPr>
            <p:cNvPr name="Freeform 19" id="19"/>
            <p:cNvSpPr/>
            <p:nvPr/>
          </p:nvSpPr>
          <p:spPr>
            <a:xfrm flipH="false" flipV="false" rot="0">
              <a:off x="0" y="0"/>
              <a:ext cx="1316730" cy="1319431"/>
            </a:xfrm>
            <a:custGeom>
              <a:avLst/>
              <a:gdLst/>
              <a:ahLst/>
              <a:cxnLst/>
              <a:rect r="r" b="b" t="t" l="l"/>
              <a:pathLst>
                <a:path h="1319431" w="1316730">
                  <a:moveTo>
                    <a:pt x="0" y="0"/>
                  </a:moveTo>
                  <a:lnTo>
                    <a:pt x="1316730" y="0"/>
                  </a:lnTo>
                  <a:lnTo>
                    <a:pt x="1316730" y="1319431"/>
                  </a:lnTo>
                  <a:lnTo>
                    <a:pt x="0" y="1319431"/>
                  </a:lnTo>
                  <a:close/>
                </a:path>
              </a:pathLst>
            </a:custGeom>
            <a:blipFill>
              <a:blip r:embed="rId4"/>
              <a:stretch>
                <a:fillRect l="-16803" t="0" r="-16803" b="0"/>
              </a:stretch>
            </a:blipFill>
          </p:spPr>
        </p:sp>
      </p:grpSp>
      <p:sp>
        <p:nvSpPr>
          <p:cNvPr name="Freeform 20" id="20"/>
          <p:cNvSpPr/>
          <p:nvPr/>
        </p:nvSpPr>
        <p:spPr>
          <a:xfrm flipH="false" flipV="false" rot="0">
            <a:off x="11343993" y="4367459"/>
            <a:ext cx="2676705" cy="2643246"/>
          </a:xfrm>
          <a:custGeom>
            <a:avLst/>
            <a:gdLst/>
            <a:ahLst/>
            <a:cxnLst/>
            <a:rect r="r" b="b" t="t" l="l"/>
            <a:pathLst>
              <a:path h="2643246" w="2676705">
                <a:moveTo>
                  <a:pt x="0" y="0"/>
                </a:moveTo>
                <a:lnTo>
                  <a:pt x="2676705" y="0"/>
                </a:lnTo>
                <a:lnTo>
                  <a:pt x="2676705" y="2643246"/>
                </a:lnTo>
                <a:lnTo>
                  <a:pt x="0" y="2643246"/>
                </a:lnTo>
                <a:lnTo>
                  <a:pt x="0" y="0"/>
                </a:lnTo>
                <a:close/>
              </a:path>
            </a:pathLst>
          </a:custGeom>
          <a:blipFill>
            <a:blip r:embed="rId5">
              <a:alphaModFix amt="64000"/>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false" flipV="false" rot="0">
            <a:off x="9806403" y="4367459"/>
            <a:ext cx="2676705" cy="2643246"/>
          </a:xfrm>
          <a:custGeom>
            <a:avLst/>
            <a:gdLst/>
            <a:ahLst/>
            <a:cxnLst/>
            <a:rect r="r" b="b" t="t" l="l"/>
            <a:pathLst>
              <a:path h="2643246" w="2676705">
                <a:moveTo>
                  <a:pt x="0" y="0"/>
                </a:moveTo>
                <a:lnTo>
                  <a:pt x="2676705" y="0"/>
                </a:lnTo>
                <a:lnTo>
                  <a:pt x="2676705" y="2643246"/>
                </a:lnTo>
                <a:lnTo>
                  <a:pt x="0" y="2643246"/>
                </a:lnTo>
                <a:lnTo>
                  <a:pt x="0" y="0"/>
                </a:lnTo>
                <a:close/>
              </a:path>
            </a:pathLst>
          </a:custGeom>
          <a:blipFill>
            <a:blip r:embed="rId7">
              <a:alphaModFix amt="63000"/>
              <a:extLst>
                <a:ext uri="{96DAC541-7B7A-43D3-8B79-37D633B846F1}">
                  <asvg:svgBlip xmlns:asvg="http://schemas.microsoft.com/office/drawing/2016/SVG/main" r:embed="rId8"/>
                </a:ext>
              </a:extLst>
            </a:blip>
            <a:stretch>
              <a:fillRect l="0" t="0" r="0" b="0"/>
            </a:stretch>
          </a:blipFill>
        </p:spPr>
      </p:sp>
      <p:sp>
        <p:nvSpPr>
          <p:cNvPr name="Freeform 22" id="22"/>
          <p:cNvSpPr/>
          <p:nvPr/>
        </p:nvSpPr>
        <p:spPr>
          <a:xfrm flipH="false" flipV="false" rot="0">
            <a:off x="12265585" y="8604148"/>
            <a:ext cx="1438341" cy="1432272"/>
          </a:xfrm>
          <a:custGeom>
            <a:avLst/>
            <a:gdLst/>
            <a:ahLst/>
            <a:cxnLst/>
            <a:rect r="r" b="b" t="t" l="l"/>
            <a:pathLst>
              <a:path h="1432272" w="1438341">
                <a:moveTo>
                  <a:pt x="0" y="0"/>
                </a:moveTo>
                <a:lnTo>
                  <a:pt x="1438341" y="0"/>
                </a:lnTo>
                <a:lnTo>
                  <a:pt x="1438341" y="1432272"/>
                </a:lnTo>
                <a:lnTo>
                  <a:pt x="0" y="1432272"/>
                </a:lnTo>
                <a:lnTo>
                  <a:pt x="0" y="0"/>
                </a:lnTo>
                <a:close/>
              </a:path>
            </a:pathLst>
          </a:custGeom>
          <a:blipFill>
            <a:blip r:embed="rId9"/>
            <a:stretch>
              <a:fillRect l="0" t="0" r="0" b="0"/>
            </a:stretch>
          </a:blipFill>
        </p:spPr>
      </p:sp>
      <p:sp>
        <p:nvSpPr>
          <p:cNvPr name="Freeform 23" id="23"/>
          <p:cNvSpPr/>
          <p:nvPr/>
        </p:nvSpPr>
        <p:spPr>
          <a:xfrm flipH="false" flipV="false" rot="0">
            <a:off x="9186230" y="8585389"/>
            <a:ext cx="1432272" cy="1432272"/>
          </a:xfrm>
          <a:custGeom>
            <a:avLst/>
            <a:gdLst/>
            <a:ahLst/>
            <a:cxnLst/>
            <a:rect r="r" b="b" t="t" l="l"/>
            <a:pathLst>
              <a:path h="1432272" w="1432272">
                <a:moveTo>
                  <a:pt x="0" y="0"/>
                </a:moveTo>
                <a:lnTo>
                  <a:pt x="1432272" y="0"/>
                </a:lnTo>
                <a:lnTo>
                  <a:pt x="1432272" y="1432272"/>
                </a:lnTo>
                <a:lnTo>
                  <a:pt x="0" y="1432272"/>
                </a:lnTo>
                <a:lnTo>
                  <a:pt x="0" y="0"/>
                </a:lnTo>
                <a:close/>
              </a:path>
            </a:pathLst>
          </a:custGeom>
          <a:blipFill>
            <a:blip r:embed="rId10"/>
            <a:stretch>
              <a:fillRect l="0" t="0" r="0" b="0"/>
            </a:stretch>
          </a:blipFill>
        </p:spPr>
      </p:sp>
      <p:sp>
        <p:nvSpPr>
          <p:cNvPr name="Freeform 24" id="24"/>
          <p:cNvSpPr/>
          <p:nvPr/>
        </p:nvSpPr>
        <p:spPr>
          <a:xfrm flipH="false" flipV="false" rot="0">
            <a:off x="14020698" y="8566631"/>
            <a:ext cx="1502893" cy="1469789"/>
          </a:xfrm>
          <a:custGeom>
            <a:avLst/>
            <a:gdLst/>
            <a:ahLst/>
            <a:cxnLst/>
            <a:rect r="r" b="b" t="t" l="l"/>
            <a:pathLst>
              <a:path h="1469789" w="1502893">
                <a:moveTo>
                  <a:pt x="0" y="0"/>
                </a:moveTo>
                <a:lnTo>
                  <a:pt x="1502893" y="0"/>
                </a:lnTo>
                <a:lnTo>
                  <a:pt x="1502893" y="1469789"/>
                </a:lnTo>
                <a:lnTo>
                  <a:pt x="0" y="1469789"/>
                </a:lnTo>
                <a:lnTo>
                  <a:pt x="0" y="0"/>
                </a:lnTo>
                <a:close/>
              </a:path>
            </a:pathLst>
          </a:custGeom>
          <a:blipFill>
            <a:blip r:embed="rId11"/>
            <a:stretch>
              <a:fillRect l="0" t="0" r="0" b="0"/>
            </a:stretch>
          </a:blipFill>
        </p:spPr>
      </p:sp>
      <p:sp>
        <p:nvSpPr>
          <p:cNvPr name="Freeform 25" id="25"/>
          <p:cNvSpPr/>
          <p:nvPr/>
        </p:nvSpPr>
        <p:spPr>
          <a:xfrm flipH="false" flipV="false" rot="0">
            <a:off x="10410687" y="8518758"/>
            <a:ext cx="1854898" cy="1565534"/>
          </a:xfrm>
          <a:custGeom>
            <a:avLst/>
            <a:gdLst/>
            <a:ahLst/>
            <a:cxnLst/>
            <a:rect r="r" b="b" t="t" l="l"/>
            <a:pathLst>
              <a:path h="1565534" w="1854898">
                <a:moveTo>
                  <a:pt x="0" y="0"/>
                </a:moveTo>
                <a:lnTo>
                  <a:pt x="1854898" y="0"/>
                </a:lnTo>
                <a:lnTo>
                  <a:pt x="1854898" y="1565534"/>
                </a:lnTo>
                <a:lnTo>
                  <a:pt x="0" y="1565534"/>
                </a:lnTo>
                <a:lnTo>
                  <a:pt x="0" y="0"/>
                </a:lnTo>
                <a:close/>
              </a:path>
            </a:pathLst>
          </a:custGeom>
          <a:blipFill>
            <a:blip r:embed="rId12"/>
            <a:stretch>
              <a:fillRect l="0" t="0" r="0" b="0"/>
            </a:stretch>
          </a:blipFill>
        </p:spPr>
      </p:sp>
      <p:sp>
        <p:nvSpPr>
          <p:cNvPr name="Freeform 26" id="26"/>
          <p:cNvSpPr/>
          <p:nvPr/>
        </p:nvSpPr>
        <p:spPr>
          <a:xfrm flipH="false" flipV="false" rot="0">
            <a:off x="15816611" y="8157056"/>
            <a:ext cx="2242047" cy="2129944"/>
          </a:xfrm>
          <a:custGeom>
            <a:avLst/>
            <a:gdLst/>
            <a:ahLst/>
            <a:cxnLst/>
            <a:rect r="r" b="b" t="t" l="l"/>
            <a:pathLst>
              <a:path h="2129944" w="2242047">
                <a:moveTo>
                  <a:pt x="0" y="0"/>
                </a:moveTo>
                <a:lnTo>
                  <a:pt x="2242046" y="0"/>
                </a:lnTo>
                <a:lnTo>
                  <a:pt x="2242046" y="2129944"/>
                </a:lnTo>
                <a:lnTo>
                  <a:pt x="0" y="2129944"/>
                </a:lnTo>
                <a:lnTo>
                  <a:pt x="0" y="0"/>
                </a:lnTo>
                <a:close/>
              </a:path>
            </a:pathLst>
          </a:custGeom>
          <a:blipFill>
            <a:blip r:embed="rId13"/>
            <a:stretch>
              <a:fillRect l="0" t="0" r="0" b="0"/>
            </a:stretch>
          </a:blipFill>
        </p:spPr>
      </p:sp>
      <p:sp>
        <p:nvSpPr>
          <p:cNvPr name="Freeform 27" id="27"/>
          <p:cNvSpPr/>
          <p:nvPr/>
        </p:nvSpPr>
        <p:spPr>
          <a:xfrm flipH="false" flipV="false" rot="0">
            <a:off x="14335023" y="4576435"/>
            <a:ext cx="2562327" cy="2379761"/>
          </a:xfrm>
          <a:custGeom>
            <a:avLst/>
            <a:gdLst/>
            <a:ahLst/>
            <a:cxnLst/>
            <a:rect r="r" b="b" t="t" l="l"/>
            <a:pathLst>
              <a:path h="2379761" w="2562327">
                <a:moveTo>
                  <a:pt x="0" y="0"/>
                </a:moveTo>
                <a:lnTo>
                  <a:pt x="2562327" y="0"/>
                </a:lnTo>
                <a:lnTo>
                  <a:pt x="2562327" y="2379761"/>
                </a:lnTo>
                <a:lnTo>
                  <a:pt x="0" y="237976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8" id="28"/>
          <p:cNvSpPr txBox="true"/>
          <p:nvPr/>
        </p:nvSpPr>
        <p:spPr>
          <a:xfrm rot="0">
            <a:off x="10618502" y="942113"/>
            <a:ext cx="5582321" cy="850900"/>
          </a:xfrm>
          <a:prstGeom prst="rect">
            <a:avLst/>
          </a:prstGeom>
        </p:spPr>
        <p:txBody>
          <a:bodyPr anchor="t" rtlCol="false" tIns="0" lIns="0" bIns="0" rIns="0">
            <a:spAutoFit/>
          </a:bodyPr>
          <a:lstStyle/>
          <a:p>
            <a:pPr algn="l">
              <a:lnSpc>
                <a:spcPts val="6874"/>
              </a:lnSpc>
            </a:pPr>
            <a:r>
              <a:rPr lang="en-US" sz="5499" spc="412">
                <a:solidFill>
                  <a:srgbClr val="000000"/>
                </a:solidFill>
                <a:latin typeface="League Spartan"/>
                <a:ea typeface="League Spartan"/>
                <a:cs typeface="League Spartan"/>
                <a:sym typeface="League Spartan"/>
              </a:rPr>
              <a:t>IMPACT ON </a:t>
            </a:r>
          </a:p>
        </p:txBody>
      </p:sp>
      <p:sp>
        <p:nvSpPr>
          <p:cNvPr name="TextBox 29" id="29"/>
          <p:cNvSpPr txBox="true"/>
          <p:nvPr/>
        </p:nvSpPr>
        <p:spPr>
          <a:xfrm rot="0">
            <a:off x="11229538" y="1773963"/>
            <a:ext cx="5582321" cy="850900"/>
          </a:xfrm>
          <a:prstGeom prst="rect">
            <a:avLst/>
          </a:prstGeom>
        </p:spPr>
        <p:txBody>
          <a:bodyPr anchor="t" rtlCol="false" tIns="0" lIns="0" bIns="0" rIns="0">
            <a:spAutoFit/>
          </a:bodyPr>
          <a:lstStyle/>
          <a:p>
            <a:pPr algn="l">
              <a:lnSpc>
                <a:spcPts val="6874"/>
              </a:lnSpc>
            </a:pPr>
            <a:r>
              <a:rPr lang="en-US" sz="5499" spc="412">
                <a:solidFill>
                  <a:srgbClr val="796500"/>
                </a:solidFill>
                <a:latin typeface="League Spartan"/>
                <a:ea typeface="League Spartan"/>
                <a:cs typeface="League Spartan"/>
                <a:sym typeface="League Spartan"/>
              </a:rPr>
              <a:t>TEACHERS</a:t>
            </a:r>
          </a:p>
        </p:txBody>
      </p:sp>
      <p:sp>
        <p:nvSpPr>
          <p:cNvPr name="TextBox 30" id="30"/>
          <p:cNvSpPr txBox="true"/>
          <p:nvPr/>
        </p:nvSpPr>
        <p:spPr>
          <a:xfrm rot="0">
            <a:off x="3817549" y="1671371"/>
            <a:ext cx="4841124" cy="431165"/>
          </a:xfrm>
          <a:prstGeom prst="rect">
            <a:avLst/>
          </a:prstGeom>
        </p:spPr>
        <p:txBody>
          <a:bodyPr anchor="t" rtlCol="false" tIns="0" lIns="0" bIns="0" rIns="0">
            <a:spAutoFit/>
          </a:bodyPr>
          <a:lstStyle/>
          <a:p>
            <a:pPr algn="l">
              <a:lnSpc>
                <a:spcPts val="3565"/>
              </a:lnSpc>
            </a:pPr>
            <a:r>
              <a:rPr lang="en-US" b="true" sz="2300" spc="172">
                <a:solidFill>
                  <a:srgbClr val="F1D85A"/>
                </a:solidFill>
                <a:latin typeface="Glacial Indifference Bold"/>
                <a:ea typeface="Glacial Indifference Bold"/>
                <a:cs typeface="Glacial Indifference Bold"/>
                <a:sym typeface="Glacial Indifference Bold"/>
              </a:rPr>
              <a:t>TEACHERS AS DESIGNERS</a:t>
            </a:r>
          </a:p>
        </p:txBody>
      </p:sp>
      <p:sp>
        <p:nvSpPr>
          <p:cNvPr name="TextBox 31" id="31"/>
          <p:cNvSpPr txBox="true"/>
          <p:nvPr/>
        </p:nvSpPr>
        <p:spPr>
          <a:xfrm rot="0">
            <a:off x="3740311" y="4588129"/>
            <a:ext cx="5093548" cy="878840"/>
          </a:xfrm>
          <a:prstGeom prst="rect">
            <a:avLst/>
          </a:prstGeom>
        </p:spPr>
        <p:txBody>
          <a:bodyPr anchor="t" rtlCol="false" tIns="0" lIns="0" bIns="0" rIns="0">
            <a:spAutoFit/>
          </a:bodyPr>
          <a:lstStyle/>
          <a:p>
            <a:pPr algn="l">
              <a:lnSpc>
                <a:spcPts val="3565"/>
              </a:lnSpc>
            </a:pPr>
            <a:r>
              <a:rPr lang="en-US" b="true" sz="2300" spc="172">
                <a:solidFill>
                  <a:srgbClr val="F1D85A"/>
                </a:solidFill>
                <a:latin typeface="Glacial Indifference Bold"/>
                <a:ea typeface="Glacial Indifference Bold"/>
                <a:cs typeface="Glacial Indifference Bold"/>
                <a:sym typeface="Glacial Indifference Bold"/>
              </a:rPr>
              <a:t>RISK-TAKING, EXPERIMENTATION, CREATIVITY</a:t>
            </a:r>
          </a:p>
        </p:txBody>
      </p:sp>
      <p:sp>
        <p:nvSpPr>
          <p:cNvPr name="TextBox 32" id="32"/>
          <p:cNvSpPr txBox="true"/>
          <p:nvPr/>
        </p:nvSpPr>
        <p:spPr>
          <a:xfrm rot="0">
            <a:off x="3817549" y="7227098"/>
            <a:ext cx="4841124" cy="1774190"/>
          </a:xfrm>
          <a:prstGeom prst="rect">
            <a:avLst/>
          </a:prstGeom>
        </p:spPr>
        <p:txBody>
          <a:bodyPr anchor="t" rtlCol="false" tIns="0" lIns="0" bIns="0" rIns="0">
            <a:spAutoFit/>
          </a:bodyPr>
          <a:lstStyle/>
          <a:p>
            <a:pPr algn="l">
              <a:lnSpc>
                <a:spcPts val="3565"/>
              </a:lnSpc>
            </a:pPr>
            <a:r>
              <a:rPr lang="en-US" b="true" sz="2300" spc="172">
                <a:solidFill>
                  <a:srgbClr val="F1D85A"/>
                </a:solidFill>
                <a:latin typeface="Glacial Indifference Bold"/>
                <a:ea typeface="Glacial Indifference Bold"/>
                <a:cs typeface="Glacial Indifference Bold"/>
                <a:sym typeface="Glacial Indifference Bold"/>
              </a:rPr>
              <a:t>AUTONOMY, OWNERSHIP, LEADERSHIP, REINFORCED PROFESSIONAL CONFIDENCE AND COLLABORATION</a:t>
            </a:r>
          </a:p>
        </p:txBody>
      </p:sp>
      <p:sp>
        <p:nvSpPr>
          <p:cNvPr name="TextBox 33" id="33"/>
          <p:cNvSpPr txBox="true"/>
          <p:nvPr/>
        </p:nvSpPr>
        <p:spPr>
          <a:xfrm rot="0">
            <a:off x="10347598" y="5321902"/>
            <a:ext cx="517719" cy="690090"/>
          </a:xfrm>
          <a:prstGeom prst="rect">
            <a:avLst/>
          </a:prstGeom>
        </p:spPr>
        <p:txBody>
          <a:bodyPr anchor="t" rtlCol="false" tIns="0" lIns="0" bIns="0" rIns="0">
            <a:spAutoFit/>
          </a:bodyPr>
          <a:lstStyle/>
          <a:p>
            <a:pPr algn="ctr">
              <a:lnSpc>
                <a:spcPts val="5690"/>
              </a:lnSpc>
            </a:pPr>
            <a:r>
              <a:rPr lang="en-US" sz="4064">
                <a:solidFill>
                  <a:srgbClr val="000000"/>
                </a:solidFill>
                <a:latin typeface="Glacial Indifference"/>
                <a:ea typeface="Glacial Indifference"/>
                <a:cs typeface="Glacial Indifference"/>
                <a:sym typeface="Glacial Indifference"/>
              </a:rPr>
              <a:t>PK</a:t>
            </a:r>
          </a:p>
        </p:txBody>
      </p:sp>
      <p:sp>
        <p:nvSpPr>
          <p:cNvPr name="TextBox 34" id="34"/>
          <p:cNvSpPr txBox="true"/>
          <p:nvPr/>
        </p:nvSpPr>
        <p:spPr>
          <a:xfrm rot="0">
            <a:off x="12780807" y="5321902"/>
            <a:ext cx="620924" cy="690090"/>
          </a:xfrm>
          <a:prstGeom prst="rect">
            <a:avLst/>
          </a:prstGeom>
        </p:spPr>
        <p:txBody>
          <a:bodyPr anchor="t" rtlCol="false" tIns="0" lIns="0" bIns="0" rIns="0">
            <a:spAutoFit/>
          </a:bodyPr>
          <a:lstStyle/>
          <a:p>
            <a:pPr algn="ctr">
              <a:lnSpc>
                <a:spcPts val="5690"/>
              </a:lnSpc>
            </a:pPr>
            <a:r>
              <a:rPr lang="en-US" sz="4064">
                <a:solidFill>
                  <a:srgbClr val="000000"/>
                </a:solidFill>
                <a:latin typeface="Glacial Indifference"/>
                <a:ea typeface="Glacial Indifference"/>
                <a:cs typeface="Glacial Indifference"/>
                <a:sym typeface="Glacial Indifference"/>
              </a:rPr>
              <a:t>CK</a:t>
            </a:r>
          </a:p>
        </p:txBody>
      </p:sp>
      <p:sp>
        <p:nvSpPr>
          <p:cNvPr name="TextBox 35" id="35"/>
          <p:cNvSpPr txBox="true"/>
          <p:nvPr/>
        </p:nvSpPr>
        <p:spPr>
          <a:xfrm rot="0">
            <a:off x="11363609" y="5321902"/>
            <a:ext cx="918906" cy="690090"/>
          </a:xfrm>
          <a:prstGeom prst="rect">
            <a:avLst/>
          </a:prstGeom>
        </p:spPr>
        <p:txBody>
          <a:bodyPr anchor="t" rtlCol="false" tIns="0" lIns="0" bIns="0" rIns="0">
            <a:spAutoFit/>
          </a:bodyPr>
          <a:lstStyle/>
          <a:p>
            <a:pPr algn="ctr">
              <a:lnSpc>
                <a:spcPts val="5690"/>
              </a:lnSpc>
            </a:pPr>
            <a:r>
              <a:rPr lang="en-US" sz="4064">
                <a:solidFill>
                  <a:srgbClr val="000000"/>
                </a:solidFill>
                <a:latin typeface="Glacial Indifference"/>
                <a:ea typeface="Glacial Indifference"/>
                <a:cs typeface="Glacial Indifference"/>
                <a:sym typeface="Glacial Indifference"/>
              </a:rPr>
              <a:t>PCK</a:t>
            </a:r>
          </a:p>
        </p:txBody>
      </p:sp>
      <p:sp>
        <p:nvSpPr>
          <p:cNvPr name="TextBox 36" id="36"/>
          <p:cNvSpPr txBox="true"/>
          <p:nvPr/>
        </p:nvSpPr>
        <p:spPr>
          <a:xfrm rot="0">
            <a:off x="14991506" y="5013262"/>
            <a:ext cx="2647775" cy="1967230"/>
          </a:xfrm>
          <a:prstGeom prst="rect">
            <a:avLst/>
          </a:prstGeom>
        </p:spPr>
        <p:txBody>
          <a:bodyPr anchor="t" rtlCol="false" tIns="0" lIns="0" bIns="0" rIns="0">
            <a:spAutoFit/>
          </a:bodyPr>
          <a:lstStyle/>
          <a:p>
            <a:pPr algn="l">
              <a:lnSpc>
                <a:spcPts val="3920"/>
              </a:lnSpc>
            </a:pPr>
            <a:r>
              <a:rPr lang="en-US" sz="2800">
                <a:solidFill>
                  <a:srgbClr val="000000"/>
                </a:solidFill>
                <a:latin typeface="Glacial Indifference"/>
                <a:ea typeface="Glacial Indifference"/>
                <a:cs typeface="Glacial Indifference"/>
                <a:sym typeface="Glacial Indifference"/>
              </a:rPr>
              <a:t>Those who understand, teach. (Schulman, 1986)</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grpSp>
        <p:nvGrpSpPr>
          <p:cNvPr name="Group 2" id="2"/>
          <p:cNvGrpSpPr/>
          <p:nvPr/>
        </p:nvGrpSpPr>
        <p:grpSpPr>
          <a:xfrm rot="0">
            <a:off x="0" y="0"/>
            <a:ext cx="1292511" cy="3494009"/>
            <a:chOff x="0" y="0"/>
            <a:chExt cx="340414" cy="920233"/>
          </a:xfrm>
        </p:grpSpPr>
        <p:sp>
          <p:nvSpPr>
            <p:cNvPr name="Freeform 3" id="3"/>
            <p:cNvSpPr/>
            <p:nvPr/>
          </p:nvSpPr>
          <p:spPr>
            <a:xfrm flipH="false" flipV="false" rot="0">
              <a:off x="0" y="0"/>
              <a:ext cx="340414" cy="920233"/>
            </a:xfrm>
            <a:custGeom>
              <a:avLst/>
              <a:gdLst/>
              <a:ahLst/>
              <a:cxnLst/>
              <a:rect r="r" b="b" t="t" l="l"/>
              <a:pathLst>
                <a:path h="920233" w="340414">
                  <a:moveTo>
                    <a:pt x="0" y="0"/>
                  </a:moveTo>
                  <a:lnTo>
                    <a:pt x="340414" y="0"/>
                  </a:lnTo>
                  <a:lnTo>
                    <a:pt x="340414" y="920233"/>
                  </a:lnTo>
                  <a:lnTo>
                    <a:pt x="0" y="920233"/>
                  </a:lnTo>
                  <a:close/>
                </a:path>
              </a:pathLst>
            </a:custGeom>
            <a:solidFill>
              <a:srgbClr val="A89226"/>
            </a:solidFill>
          </p:spPr>
        </p:sp>
        <p:sp>
          <p:nvSpPr>
            <p:cNvPr name="TextBox 4" id="4"/>
            <p:cNvSpPr txBox="true"/>
            <p:nvPr/>
          </p:nvSpPr>
          <p:spPr>
            <a:xfrm>
              <a:off x="0" y="-38100"/>
              <a:ext cx="340414" cy="95833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716601" y="495027"/>
            <a:ext cx="6542699" cy="1780293"/>
            <a:chOff x="0" y="0"/>
            <a:chExt cx="1723180" cy="468884"/>
          </a:xfrm>
        </p:grpSpPr>
        <p:sp>
          <p:nvSpPr>
            <p:cNvPr name="Freeform 6" id="6"/>
            <p:cNvSpPr/>
            <p:nvPr/>
          </p:nvSpPr>
          <p:spPr>
            <a:xfrm flipH="false" flipV="false" rot="0">
              <a:off x="0" y="0"/>
              <a:ext cx="1723180" cy="468884"/>
            </a:xfrm>
            <a:custGeom>
              <a:avLst/>
              <a:gdLst/>
              <a:ahLst/>
              <a:cxnLst/>
              <a:rect r="r" b="b" t="t" l="l"/>
              <a:pathLst>
                <a:path h="468884" w="1723180">
                  <a:moveTo>
                    <a:pt x="0" y="0"/>
                  </a:moveTo>
                  <a:lnTo>
                    <a:pt x="1723180" y="0"/>
                  </a:lnTo>
                  <a:lnTo>
                    <a:pt x="1723180" y="468884"/>
                  </a:lnTo>
                  <a:lnTo>
                    <a:pt x="0" y="468884"/>
                  </a:lnTo>
                  <a:close/>
                </a:path>
              </a:pathLst>
            </a:custGeom>
            <a:solidFill>
              <a:srgbClr val="24303C"/>
            </a:solidFill>
          </p:spPr>
        </p:sp>
        <p:sp>
          <p:nvSpPr>
            <p:cNvPr name="TextBox 7" id="7"/>
            <p:cNvSpPr txBox="true"/>
            <p:nvPr/>
          </p:nvSpPr>
          <p:spPr>
            <a:xfrm>
              <a:off x="0" y="-38100"/>
              <a:ext cx="1723180" cy="506984"/>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398579" y="16565"/>
            <a:ext cx="2636045" cy="2640076"/>
            <a:chOff x="0" y="0"/>
            <a:chExt cx="822308" cy="823566"/>
          </a:xfrm>
        </p:grpSpPr>
        <p:sp>
          <p:nvSpPr>
            <p:cNvPr name="Freeform 9" id="9"/>
            <p:cNvSpPr/>
            <p:nvPr/>
          </p:nvSpPr>
          <p:spPr>
            <a:xfrm flipH="false" flipV="false" rot="0">
              <a:off x="0" y="0"/>
              <a:ext cx="822308" cy="823566"/>
            </a:xfrm>
            <a:custGeom>
              <a:avLst/>
              <a:gdLst/>
              <a:ahLst/>
              <a:cxnLst/>
              <a:rect r="r" b="b" t="t" l="l"/>
              <a:pathLst>
                <a:path h="823566" w="822308">
                  <a:moveTo>
                    <a:pt x="411154" y="0"/>
                  </a:moveTo>
                  <a:cubicBezTo>
                    <a:pt x="184080" y="0"/>
                    <a:pt x="0" y="184361"/>
                    <a:pt x="0" y="411783"/>
                  </a:cubicBezTo>
                  <a:cubicBezTo>
                    <a:pt x="0" y="639204"/>
                    <a:pt x="184080" y="823566"/>
                    <a:pt x="411154" y="823566"/>
                  </a:cubicBezTo>
                  <a:cubicBezTo>
                    <a:pt x="638228" y="823566"/>
                    <a:pt x="822308" y="639204"/>
                    <a:pt x="822308" y="411783"/>
                  </a:cubicBezTo>
                  <a:cubicBezTo>
                    <a:pt x="822308" y="184361"/>
                    <a:pt x="638228" y="0"/>
                    <a:pt x="411154" y="0"/>
                  </a:cubicBezTo>
                  <a:close/>
                </a:path>
              </a:pathLst>
            </a:custGeom>
            <a:solidFill>
              <a:srgbClr val="FFFFFF"/>
            </a:solidFill>
          </p:spPr>
        </p:sp>
        <p:sp>
          <p:nvSpPr>
            <p:cNvPr name="TextBox 10" id="10"/>
            <p:cNvSpPr txBox="true"/>
            <p:nvPr/>
          </p:nvSpPr>
          <p:spPr>
            <a:xfrm>
              <a:off x="77091" y="39109"/>
              <a:ext cx="668125" cy="707247"/>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9482609" y="102611"/>
            <a:ext cx="2467985" cy="246798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6408" t="0" r="-16408" b="0"/>
              </a:stretch>
            </a:blipFill>
          </p:spPr>
        </p:sp>
      </p:grpSp>
      <p:grpSp>
        <p:nvGrpSpPr>
          <p:cNvPr name="Group 13" id="13"/>
          <p:cNvGrpSpPr/>
          <p:nvPr/>
        </p:nvGrpSpPr>
        <p:grpSpPr>
          <a:xfrm rot="-10800000">
            <a:off x="10198547" y="2813134"/>
            <a:ext cx="6154066" cy="1834300"/>
            <a:chOff x="0" y="0"/>
            <a:chExt cx="1620824" cy="483108"/>
          </a:xfrm>
        </p:grpSpPr>
        <p:sp>
          <p:nvSpPr>
            <p:cNvPr name="Freeform 14" id="14"/>
            <p:cNvSpPr/>
            <p:nvPr/>
          </p:nvSpPr>
          <p:spPr>
            <a:xfrm flipH="false" flipV="false" rot="0">
              <a:off x="0" y="0"/>
              <a:ext cx="1620824" cy="483108"/>
            </a:xfrm>
            <a:custGeom>
              <a:avLst/>
              <a:gdLst/>
              <a:ahLst/>
              <a:cxnLst/>
              <a:rect r="r" b="b" t="t" l="l"/>
              <a:pathLst>
                <a:path h="483108" w="1620824">
                  <a:moveTo>
                    <a:pt x="0" y="0"/>
                  </a:moveTo>
                  <a:lnTo>
                    <a:pt x="1620824" y="0"/>
                  </a:lnTo>
                  <a:lnTo>
                    <a:pt x="1620824" y="483108"/>
                  </a:lnTo>
                  <a:lnTo>
                    <a:pt x="0" y="483108"/>
                  </a:lnTo>
                  <a:close/>
                </a:path>
              </a:pathLst>
            </a:custGeom>
            <a:solidFill>
              <a:srgbClr val="24303C"/>
            </a:solidFill>
          </p:spPr>
        </p:sp>
        <p:sp>
          <p:nvSpPr>
            <p:cNvPr name="TextBox 15" id="15"/>
            <p:cNvSpPr txBox="true"/>
            <p:nvPr/>
          </p:nvSpPr>
          <p:spPr>
            <a:xfrm>
              <a:off x="0" y="-38100"/>
              <a:ext cx="1620824" cy="521208"/>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10800000">
            <a:off x="15220471" y="2570596"/>
            <a:ext cx="2636045" cy="2640076"/>
            <a:chOff x="0" y="0"/>
            <a:chExt cx="822308" cy="823566"/>
          </a:xfrm>
        </p:grpSpPr>
        <p:sp>
          <p:nvSpPr>
            <p:cNvPr name="Freeform 17" id="17"/>
            <p:cNvSpPr/>
            <p:nvPr/>
          </p:nvSpPr>
          <p:spPr>
            <a:xfrm flipH="false" flipV="false" rot="0">
              <a:off x="0" y="0"/>
              <a:ext cx="822308" cy="823566"/>
            </a:xfrm>
            <a:custGeom>
              <a:avLst/>
              <a:gdLst/>
              <a:ahLst/>
              <a:cxnLst/>
              <a:rect r="r" b="b" t="t" l="l"/>
              <a:pathLst>
                <a:path h="823566" w="822308">
                  <a:moveTo>
                    <a:pt x="411154" y="0"/>
                  </a:moveTo>
                  <a:cubicBezTo>
                    <a:pt x="184080" y="0"/>
                    <a:pt x="0" y="184361"/>
                    <a:pt x="0" y="411783"/>
                  </a:cubicBezTo>
                  <a:cubicBezTo>
                    <a:pt x="0" y="639204"/>
                    <a:pt x="184080" y="823566"/>
                    <a:pt x="411154" y="823566"/>
                  </a:cubicBezTo>
                  <a:cubicBezTo>
                    <a:pt x="638228" y="823566"/>
                    <a:pt x="822308" y="639204"/>
                    <a:pt x="822308" y="411783"/>
                  </a:cubicBezTo>
                  <a:cubicBezTo>
                    <a:pt x="822308" y="184361"/>
                    <a:pt x="638228" y="0"/>
                    <a:pt x="411154" y="0"/>
                  </a:cubicBezTo>
                  <a:close/>
                </a:path>
              </a:pathLst>
            </a:custGeom>
            <a:solidFill>
              <a:srgbClr val="FFFFFF"/>
            </a:solidFill>
          </p:spPr>
        </p:sp>
        <p:sp>
          <p:nvSpPr>
            <p:cNvPr name="TextBox 18" id="18"/>
            <p:cNvSpPr txBox="true"/>
            <p:nvPr/>
          </p:nvSpPr>
          <p:spPr>
            <a:xfrm>
              <a:off x="77091" y="39109"/>
              <a:ext cx="668125" cy="707247"/>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15304502" y="2656641"/>
            <a:ext cx="2467985" cy="2467985"/>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63" t="0" r="-24963" b="0"/>
              </a:stretch>
            </a:blipFill>
          </p:spPr>
        </p:sp>
      </p:grpSp>
      <p:grpSp>
        <p:nvGrpSpPr>
          <p:cNvPr name="Group 21" id="21"/>
          <p:cNvGrpSpPr/>
          <p:nvPr/>
        </p:nvGrpSpPr>
        <p:grpSpPr>
          <a:xfrm rot="0">
            <a:off x="11135978" y="5381689"/>
            <a:ext cx="6123322" cy="1928008"/>
            <a:chOff x="0" y="0"/>
            <a:chExt cx="1612727" cy="507788"/>
          </a:xfrm>
        </p:grpSpPr>
        <p:sp>
          <p:nvSpPr>
            <p:cNvPr name="Freeform 22" id="22"/>
            <p:cNvSpPr/>
            <p:nvPr/>
          </p:nvSpPr>
          <p:spPr>
            <a:xfrm flipH="false" flipV="false" rot="0">
              <a:off x="0" y="0"/>
              <a:ext cx="1612727" cy="507788"/>
            </a:xfrm>
            <a:custGeom>
              <a:avLst/>
              <a:gdLst/>
              <a:ahLst/>
              <a:cxnLst/>
              <a:rect r="r" b="b" t="t" l="l"/>
              <a:pathLst>
                <a:path h="507788" w="1612727">
                  <a:moveTo>
                    <a:pt x="0" y="0"/>
                  </a:moveTo>
                  <a:lnTo>
                    <a:pt x="1612727" y="0"/>
                  </a:lnTo>
                  <a:lnTo>
                    <a:pt x="1612727" y="507788"/>
                  </a:lnTo>
                  <a:lnTo>
                    <a:pt x="0" y="507788"/>
                  </a:lnTo>
                  <a:close/>
                </a:path>
              </a:pathLst>
            </a:custGeom>
            <a:solidFill>
              <a:srgbClr val="24303C"/>
            </a:solidFill>
          </p:spPr>
        </p:sp>
        <p:sp>
          <p:nvSpPr>
            <p:cNvPr name="TextBox 23" id="23"/>
            <p:cNvSpPr txBox="true"/>
            <p:nvPr/>
          </p:nvSpPr>
          <p:spPr>
            <a:xfrm>
              <a:off x="0" y="-38100"/>
              <a:ext cx="1612727" cy="545888"/>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9733925" y="5057405"/>
            <a:ext cx="2636045" cy="2640076"/>
            <a:chOff x="0" y="0"/>
            <a:chExt cx="822308" cy="823566"/>
          </a:xfrm>
        </p:grpSpPr>
        <p:sp>
          <p:nvSpPr>
            <p:cNvPr name="Freeform 25" id="25"/>
            <p:cNvSpPr/>
            <p:nvPr/>
          </p:nvSpPr>
          <p:spPr>
            <a:xfrm flipH="false" flipV="false" rot="0">
              <a:off x="0" y="0"/>
              <a:ext cx="822308" cy="823566"/>
            </a:xfrm>
            <a:custGeom>
              <a:avLst/>
              <a:gdLst/>
              <a:ahLst/>
              <a:cxnLst/>
              <a:rect r="r" b="b" t="t" l="l"/>
              <a:pathLst>
                <a:path h="823566" w="822308">
                  <a:moveTo>
                    <a:pt x="411154" y="0"/>
                  </a:moveTo>
                  <a:cubicBezTo>
                    <a:pt x="184080" y="0"/>
                    <a:pt x="0" y="184361"/>
                    <a:pt x="0" y="411783"/>
                  </a:cubicBezTo>
                  <a:cubicBezTo>
                    <a:pt x="0" y="639204"/>
                    <a:pt x="184080" y="823566"/>
                    <a:pt x="411154" y="823566"/>
                  </a:cubicBezTo>
                  <a:cubicBezTo>
                    <a:pt x="638228" y="823566"/>
                    <a:pt x="822308" y="639204"/>
                    <a:pt x="822308" y="411783"/>
                  </a:cubicBezTo>
                  <a:cubicBezTo>
                    <a:pt x="822308" y="184361"/>
                    <a:pt x="638228" y="0"/>
                    <a:pt x="411154" y="0"/>
                  </a:cubicBezTo>
                  <a:close/>
                </a:path>
              </a:pathLst>
            </a:custGeom>
            <a:solidFill>
              <a:srgbClr val="FFFFFF"/>
            </a:solidFill>
          </p:spPr>
        </p:sp>
        <p:sp>
          <p:nvSpPr>
            <p:cNvPr name="TextBox 26" id="26"/>
            <p:cNvSpPr txBox="true"/>
            <p:nvPr/>
          </p:nvSpPr>
          <p:spPr>
            <a:xfrm>
              <a:off x="77091" y="39109"/>
              <a:ext cx="668125" cy="707247"/>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9817956" y="5143451"/>
            <a:ext cx="2467985" cy="2467985"/>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6666" t="0" r="-16666" b="0"/>
              </a:stretch>
            </a:blipFill>
          </p:spPr>
        </p:sp>
      </p:grpSp>
      <p:grpSp>
        <p:nvGrpSpPr>
          <p:cNvPr name="Group 29" id="29"/>
          <p:cNvGrpSpPr/>
          <p:nvPr/>
        </p:nvGrpSpPr>
        <p:grpSpPr>
          <a:xfrm rot="0">
            <a:off x="10198547" y="8073010"/>
            <a:ext cx="6123322" cy="1928008"/>
            <a:chOff x="0" y="0"/>
            <a:chExt cx="1612727" cy="507788"/>
          </a:xfrm>
        </p:grpSpPr>
        <p:sp>
          <p:nvSpPr>
            <p:cNvPr name="Freeform 30" id="30"/>
            <p:cNvSpPr/>
            <p:nvPr/>
          </p:nvSpPr>
          <p:spPr>
            <a:xfrm flipH="false" flipV="false" rot="0">
              <a:off x="0" y="0"/>
              <a:ext cx="1612727" cy="507788"/>
            </a:xfrm>
            <a:custGeom>
              <a:avLst/>
              <a:gdLst/>
              <a:ahLst/>
              <a:cxnLst/>
              <a:rect r="r" b="b" t="t" l="l"/>
              <a:pathLst>
                <a:path h="507788" w="1612727">
                  <a:moveTo>
                    <a:pt x="0" y="0"/>
                  </a:moveTo>
                  <a:lnTo>
                    <a:pt x="1612727" y="0"/>
                  </a:lnTo>
                  <a:lnTo>
                    <a:pt x="1612727" y="507788"/>
                  </a:lnTo>
                  <a:lnTo>
                    <a:pt x="0" y="507788"/>
                  </a:lnTo>
                  <a:close/>
                </a:path>
              </a:pathLst>
            </a:custGeom>
            <a:solidFill>
              <a:srgbClr val="24303C"/>
            </a:solidFill>
          </p:spPr>
        </p:sp>
        <p:sp>
          <p:nvSpPr>
            <p:cNvPr name="TextBox 31" id="31"/>
            <p:cNvSpPr txBox="true"/>
            <p:nvPr/>
          </p:nvSpPr>
          <p:spPr>
            <a:xfrm>
              <a:off x="0" y="-38100"/>
              <a:ext cx="1612727" cy="545888"/>
            </a:xfrm>
            <a:prstGeom prst="rect">
              <a:avLst/>
            </a:prstGeom>
          </p:spPr>
          <p:txBody>
            <a:bodyPr anchor="ctr" rtlCol="false" tIns="50800" lIns="50800" bIns="50800" rIns="50800"/>
            <a:lstStyle/>
            <a:p>
              <a:pPr algn="ctr">
                <a:lnSpc>
                  <a:spcPts val="2659"/>
                </a:lnSpc>
              </a:pPr>
            </a:p>
          </p:txBody>
        </p:sp>
      </p:grpSp>
      <p:grpSp>
        <p:nvGrpSpPr>
          <p:cNvPr name="Group 32" id="32"/>
          <p:cNvGrpSpPr/>
          <p:nvPr/>
        </p:nvGrpSpPr>
        <p:grpSpPr>
          <a:xfrm rot="-10800000">
            <a:off x="15220471" y="7480713"/>
            <a:ext cx="2636045" cy="2640076"/>
            <a:chOff x="0" y="0"/>
            <a:chExt cx="822308" cy="823566"/>
          </a:xfrm>
        </p:grpSpPr>
        <p:sp>
          <p:nvSpPr>
            <p:cNvPr name="Freeform 33" id="33"/>
            <p:cNvSpPr/>
            <p:nvPr/>
          </p:nvSpPr>
          <p:spPr>
            <a:xfrm flipH="false" flipV="false" rot="0">
              <a:off x="0" y="0"/>
              <a:ext cx="822308" cy="823566"/>
            </a:xfrm>
            <a:custGeom>
              <a:avLst/>
              <a:gdLst/>
              <a:ahLst/>
              <a:cxnLst/>
              <a:rect r="r" b="b" t="t" l="l"/>
              <a:pathLst>
                <a:path h="823566" w="822308">
                  <a:moveTo>
                    <a:pt x="411154" y="0"/>
                  </a:moveTo>
                  <a:cubicBezTo>
                    <a:pt x="184080" y="0"/>
                    <a:pt x="0" y="184361"/>
                    <a:pt x="0" y="411783"/>
                  </a:cubicBezTo>
                  <a:cubicBezTo>
                    <a:pt x="0" y="639204"/>
                    <a:pt x="184080" y="823566"/>
                    <a:pt x="411154" y="823566"/>
                  </a:cubicBezTo>
                  <a:cubicBezTo>
                    <a:pt x="638228" y="823566"/>
                    <a:pt x="822308" y="639204"/>
                    <a:pt x="822308" y="411783"/>
                  </a:cubicBezTo>
                  <a:cubicBezTo>
                    <a:pt x="822308" y="184361"/>
                    <a:pt x="638228" y="0"/>
                    <a:pt x="411154" y="0"/>
                  </a:cubicBezTo>
                  <a:close/>
                </a:path>
              </a:pathLst>
            </a:custGeom>
            <a:solidFill>
              <a:srgbClr val="FFFFFF"/>
            </a:solidFill>
          </p:spPr>
        </p:sp>
        <p:sp>
          <p:nvSpPr>
            <p:cNvPr name="TextBox 34" id="34"/>
            <p:cNvSpPr txBox="true"/>
            <p:nvPr/>
          </p:nvSpPr>
          <p:spPr>
            <a:xfrm>
              <a:off x="77091" y="39109"/>
              <a:ext cx="668125" cy="707247"/>
            </a:xfrm>
            <a:prstGeom prst="rect">
              <a:avLst/>
            </a:prstGeom>
          </p:spPr>
          <p:txBody>
            <a:bodyPr anchor="ctr" rtlCol="false" tIns="50800" lIns="50800" bIns="50800" rIns="50800"/>
            <a:lstStyle/>
            <a:p>
              <a:pPr algn="ctr">
                <a:lnSpc>
                  <a:spcPts val="2659"/>
                </a:lnSpc>
              </a:pPr>
            </a:p>
          </p:txBody>
        </p:sp>
      </p:grpSp>
      <p:grpSp>
        <p:nvGrpSpPr>
          <p:cNvPr name="Group 35" id="35"/>
          <p:cNvGrpSpPr/>
          <p:nvPr/>
        </p:nvGrpSpPr>
        <p:grpSpPr>
          <a:xfrm rot="0">
            <a:off x="15304502" y="7566759"/>
            <a:ext cx="2467985" cy="2467985"/>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0" t="-16666" r="0" b="-16666"/>
              </a:stretch>
            </a:blipFill>
          </p:spPr>
        </p:sp>
      </p:grpSp>
      <p:sp>
        <p:nvSpPr>
          <p:cNvPr name="Freeform 37" id="37"/>
          <p:cNvSpPr/>
          <p:nvPr/>
        </p:nvSpPr>
        <p:spPr>
          <a:xfrm flipH="false" flipV="false" rot="0">
            <a:off x="7704133" y="8154681"/>
            <a:ext cx="2283539" cy="1712654"/>
          </a:xfrm>
          <a:custGeom>
            <a:avLst/>
            <a:gdLst/>
            <a:ahLst/>
            <a:cxnLst/>
            <a:rect r="r" b="b" t="t" l="l"/>
            <a:pathLst>
              <a:path h="1712654" w="2283539">
                <a:moveTo>
                  <a:pt x="0" y="0"/>
                </a:moveTo>
                <a:lnTo>
                  <a:pt x="2283539" y="0"/>
                </a:lnTo>
                <a:lnTo>
                  <a:pt x="2283539" y="1712655"/>
                </a:lnTo>
                <a:lnTo>
                  <a:pt x="0" y="1712655"/>
                </a:lnTo>
                <a:lnTo>
                  <a:pt x="0" y="0"/>
                </a:lnTo>
                <a:close/>
              </a:path>
            </a:pathLst>
          </a:custGeom>
          <a:blipFill>
            <a:blip r:embed="rId6"/>
            <a:stretch>
              <a:fillRect l="0" t="0" r="0" b="0"/>
            </a:stretch>
          </a:blipFill>
        </p:spPr>
      </p:sp>
      <p:sp>
        <p:nvSpPr>
          <p:cNvPr name="Freeform 38" id="38"/>
          <p:cNvSpPr/>
          <p:nvPr/>
        </p:nvSpPr>
        <p:spPr>
          <a:xfrm flipH="false" flipV="false" rot="0">
            <a:off x="4912973" y="7808230"/>
            <a:ext cx="2453456" cy="2399415"/>
          </a:xfrm>
          <a:custGeom>
            <a:avLst/>
            <a:gdLst/>
            <a:ahLst/>
            <a:cxnLst/>
            <a:rect r="r" b="b" t="t" l="l"/>
            <a:pathLst>
              <a:path h="2399415" w="2453456">
                <a:moveTo>
                  <a:pt x="0" y="0"/>
                </a:moveTo>
                <a:lnTo>
                  <a:pt x="2453456" y="0"/>
                </a:lnTo>
                <a:lnTo>
                  <a:pt x="2453456" y="2399415"/>
                </a:lnTo>
                <a:lnTo>
                  <a:pt x="0" y="2399415"/>
                </a:lnTo>
                <a:lnTo>
                  <a:pt x="0" y="0"/>
                </a:lnTo>
                <a:close/>
              </a:path>
            </a:pathLst>
          </a:custGeom>
          <a:blipFill>
            <a:blip r:embed="rId7"/>
            <a:stretch>
              <a:fillRect l="0" t="0" r="0" b="0"/>
            </a:stretch>
          </a:blipFill>
        </p:spPr>
      </p:sp>
      <p:sp>
        <p:nvSpPr>
          <p:cNvPr name="Freeform 39" id="39"/>
          <p:cNvSpPr/>
          <p:nvPr/>
        </p:nvSpPr>
        <p:spPr>
          <a:xfrm flipH="false" flipV="false" rot="0">
            <a:off x="2592303" y="8073010"/>
            <a:ext cx="1869723" cy="1828540"/>
          </a:xfrm>
          <a:custGeom>
            <a:avLst/>
            <a:gdLst/>
            <a:ahLst/>
            <a:cxnLst/>
            <a:rect r="r" b="b" t="t" l="l"/>
            <a:pathLst>
              <a:path h="1828540" w="1869723">
                <a:moveTo>
                  <a:pt x="0" y="0"/>
                </a:moveTo>
                <a:lnTo>
                  <a:pt x="1869723" y="0"/>
                </a:lnTo>
                <a:lnTo>
                  <a:pt x="1869723" y="1828540"/>
                </a:lnTo>
                <a:lnTo>
                  <a:pt x="0" y="1828540"/>
                </a:lnTo>
                <a:lnTo>
                  <a:pt x="0" y="0"/>
                </a:lnTo>
                <a:close/>
              </a:path>
            </a:pathLst>
          </a:custGeom>
          <a:blipFill>
            <a:blip r:embed="rId8"/>
            <a:stretch>
              <a:fillRect l="0" t="0" r="0" b="0"/>
            </a:stretch>
          </a:blipFill>
        </p:spPr>
      </p:sp>
      <p:sp>
        <p:nvSpPr>
          <p:cNvPr name="Freeform 40" id="40"/>
          <p:cNvSpPr/>
          <p:nvPr/>
        </p:nvSpPr>
        <p:spPr>
          <a:xfrm flipH="false" flipV="false" rot="0">
            <a:off x="299398" y="8056320"/>
            <a:ext cx="1845230" cy="1845230"/>
          </a:xfrm>
          <a:custGeom>
            <a:avLst/>
            <a:gdLst/>
            <a:ahLst/>
            <a:cxnLst/>
            <a:rect r="r" b="b" t="t" l="l"/>
            <a:pathLst>
              <a:path h="1845230" w="1845230">
                <a:moveTo>
                  <a:pt x="0" y="0"/>
                </a:moveTo>
                <a:lnTo>
                  <a:pt x="1845230" y="0"/>
                </a:lnTo>
                <a:lnTo>
                  <a:pt x="1845230" y="1845230"/>
                </a:lnTo>
                <a:lnTo>
                  <a:pt x="0" y="184523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1" id="41"/>
          <p:cNvSpPr/>
          <p:nvPr/>
        </p:nvSpPr>
        <p:spPr>
          <a:xfrm flipH="false" flipV="false" rot="0">
            <a:off x="794271" y="3890634"/>
            <a:ext cx="3044662" cy="2827730"/>
          </a:xfrm>
          <a:custGeom>
            <a:avLst/>
            <a:gdLst/>
            <a:ahLst/>
            <a:cxnLst/>
            <a:rect r="r" b="b" t="t" l="l"/>
            <a:pathLst>
              <a:path h="2827730" w="3044662">
                <a:moveTo>
                  <a:pt x="0" y="0"/>
                </a:moveTo>
                <a:lnTo>
                  <a:pt x="3044662" y="0"/>
                </a:lnTo>
                <a:lnTo>
                  <a:pt x="3044662" y="2827730"/>
                </a:lnTo>
                <a:lnTo>
                  <a:pt x="0" y="282773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42" id="42"/>
          <p:cNvSpPr txBox="true"/>
          <p:nvPr/>
        </p:nvSpPr>
        <p:spPr>
          <a:xfrm rot="0">
            <a:off x="2121813" y="2003546"/>
            <a:ext cx="6735708" cy="850900"/>
          </a:xfrm>
          <a:prstGeom prst="rect">
            <a:avLst/>
          </a:prstGeom>
        </p:spPr>
        <p:txBody>
          <a:bodyPr anchor="t" rtlCol="false" tIns="0" lIns="0" bIns="0" rIns="0">
            <a:spAutoFit/>
          </a:bodyPr>
          <a:lstStyle/>
          <a:p>
            <a:pPr algn="l">
              <a:lnSpc>
                <a:spcPts val="6874"/>
              </a:lnSpc>
            </a:pPr>
            <a:r>
              <a:rPr lang="en-US" sz="5499" spc="412">
                <a:solidFill>
                  <a:srgbClr val="000000"/>
                </a:solidFill>
                <a:latin typeface="League Spartan"/>
                <a:ea typeface="League Spartan"/>
                <a:cs typeface="League Spartan"/>
                <a:sym typeface="League Spartan"/>
              </a:rPr>
              <a:t>IMPACT ON</a:t>
            </a:r>
          </a:p>
        </p:txBody>
      </p:sp>
      <p:sp>
        <p:nvSpPr>
          <p:cNvPr name="TextBox 43" id="43"/>
          <p:cNvSpPr txBox="true"/>
          <p:nvPr/>
        </p:nvSpPr>
        <p:spPr>
          <a:xfrm rot="0">
            <a:off x="2121813" y="2835359"/>
            <a:ext cx="5582321" cy="850900"/>
          </a:xfrm>
          <a:prstGeom prst="rect">
            <a:avLst/>
          </a:prstGeom>
        </p:spPr>
        <p:txBody>
          <a:bodyPr anchor="t" rtlCol="false" tIns="0" lIns="0" bIns="0" rIns="0">
            <a:spAutoFit/>
          </a:bodyPr>
          <a:lstStyle/>
          <a:p>
            <a:pPr algn="l">
              <a:lnSpc>
                <a:spcPts val="6874"/>
              </a:lnSpc>
            </a:pPr>
            <a:r>
              <a:rPr lang="en-US" sz="5499" spc="412">
                <a:solidFill>
                  <a:srgbClr val="A89226"/>
                </a:solidFill>
                <a:latin typeface="League Spartan"/>
                <a:ea typeface="League Spartan"/>
                <a:cs typeface="League Spartan"/>
                <a:sym typeface="League Spartan"/>
              </a:rPr>
              <a:t>STUDENTS</a:t>
            </a:r>
          </a:p>
        </p:txBody>
      </p:sp>
      <p:sp>
        <p:nvSpPr>
          <p:cNvPr name="TextBox 44" id="44"/>
          <p:cNvSpPr txBox="true"/>
          <p:nvPr/>
        </p:nvSpPr>
        <p:spPr>
          <a:xfrm rot="0">
            <a:off x="1625890" y="4461369"/>
            <a:ext cx="7727035" cy="2571750"/>
          </a:xfrm>
          <a:prstGeom prst="rect">
            <a:avLst/>
          </a:prstGeom>
        </p:spPr>
        <p:txBody>
          <a:bodyPr anchor="t" rtlCol="false" tIns="0" lIns="0" bIns="0" rIns="0">
            <a:spAutoFit/>
          </a:bodyPr>
          <a:lstStyle/>
          <a:p>
            <a:pPr algn="l">
              <a:lnSpc>
                <a:spcPts val="3431"/>
              </a:lnSpc>
            </a:pPr>
            <a:r>
              <a:rPr lang="en-US" sz="2859" spc="57">
                <a:solidFill>
                  <a:srgbClr val="000000"/>
                </a:solidFill>
                <a:latin typeface="Glacial Indifference"/>
                <a:ea typeface="Glacial Indifference"/>
                <a:cs typeface="Glacial Indifference"/>
                <a:sym typeface="Glacial Indifference"/>
              </a:rPr>
              <a:t>W</a:t>
            </a:r>
            <a:r>
              <a:rPr lang="en-US" sz="2859" spc="57">
                <a:solidFill>
                  <a:srgbClr val="000000"/>
                </a:solidFill>
                <a:latin typeface="Glacial Indifference"/>
                <a:ea typeface="Glacial Indifference"/>
                <a:cs typeface="Glacial Indifference"/>
                <a:sym typeface="Glacial Indifference"/>
              </a:rPr>
              <a:t>e can only develop autonomous learners through autonomous teachers. We simply cannot say we want happy, healthy, resilient, independent, confident, creative learners if we don’t enable those same characteristics in educators. (Rossa, AoC, 2023)</a:t>
            </a:r>
          </a:p>
        </p:txBody>
      </p:sp>
      <p:sp>
        <p:nvSpPr>
          <p:cNvPr name="TextBox 45" id="45"/>
          <p:cNvSpPr txBox="true"/>
          <p:nvPr/>
        </p:nvSpPr>
        <p:spPr>
          <a:xfrm rot="0">
            <a:off x="12369971" y="958331"/>
            <a:ext cx="4687441" cy="878840"/>
          </a:xfrm>
          <a:prstGeom prst="rect">
            <a:avLst/>
          </a:prstGeom>
        </p:spPr>
        <p:txBody>
          <a:bodyPr anchor="t" rtlCol="false" tIns="0" lIns="0" bIns="0" rIns="0">
            <a:spAutoFit/>
          </a:bodyPr>
          <a:lstStyle/>
          <a:p>
            <a:pPr algn="l">
              <a:lnSpc>
                <a:spcPts val="3565"/>
              </a:lnSpc>
            </a:pPr>
            <a:r>
              <a:rPr lang="en-US" b="true" sz="2300" spc="172">
                <a:solidFill>
                  <a:srgbClr val="F1D85A"/>
                </a:solidFill>
                <a:latin typeface="Glacial Indifference Bold"/>
                <a:ea typeface="Glacial Indifference Bold"/>
                <a:cs typeface="Glacial Indifference Bold"/>
                <a:sym typeface="Glacial Indifference Bold"/>
              </a:rPr>
              <a:t>INCREASED ENGAGEMENT, AGENCY,AND PEER LEARNING​</a:t>
            </a:r>
          </a:p>
        </p:txBody>
      </p:sp>
      <p:sp>
        <p:nvSpPr>
          <p:cNvPr name="TextBox 46" id="46"/>
          <p:cNvSpPr txBox="true"/>
          <p:nvPr/>
        </p:nvSpPr>
        <p:spPr>
          <a:xfrm rot="0">
            <a:off x="10198547" y="3248001"/>
            <a:ext cx="4841124" cy="878840"/>
          </a:xfrm>
          <a:prstGeom prst="rect">
            <a:avLst/>
          </a:prstGeom>
        </p:spPr>
        <p:txBody>
          <a:bodyPr anchor="t" rtlCol="false" tIns="0" lIns="0" bIns="0" rIns="0">
            <a:spAutoFit/>
          </a:bodyPr>
          <a:lstStyle/>
          <a:p>
            <a:pPr algn="r">
              <a:lnSpc>
                <a:spcPts val="3565"/>
              </a:lnSpc>
            </a:pPr>
            <a:r>
              <a:rPr lang="en-US" b="true" sz="2300" spc="172">
                <a:solidFill>
                  <a:srgbClr val="F1D85A"/>
                </a:solidFill>
                <a:latin typeface="Glacial Indifference Bold"/>
                <a:ea typeface="Glacial Indifference Bold"/>
                <a:cs typeface="Glacial Indifference Bold"/>
                <a:sym typeface="Glacial Indifference Bold"/>
              </a:rPr>
              <a:t>CONTEXTUALISED, REAL-WORLD LEARNING​</a:t>
            </a:r>
          </a:p>
        </p:txBody>
      </p:sp>
      <p:sp>
        <p:nvSpPr>
          <p:cNvPr name="TextBox 47" id="47"/>
          <p:cNvSpPr txBox="true"/>
          <p:nvPr/>
        </p:nvSpPr>
        <p:spPr>
          <a:xfrm rot="0">
            <a:off x="12663183" y="5895161"/>
            <a:ext cx="4841124" cy="878840"/>
          </a:xfrm>
          <a:prstGeom prst="rect">
            <a:avLst/>
          </a:prstGeom>
        </p:spPr>
        <p:txBody>
          <a:bodyPr anchor="t" rtlCol="false" tIns="0" lIns="0" bIns="0" rIns="0">
            <a:spAutoFit/>
          </a:bodyPr>
          <a:lstStyle/>
          <a:p>
            <a:pPr algn="l">
              <a:lnSpc>
                <a:spcPts val="3565"/>
              </a:lnSpc>
            </a:pPr>
            <a:r>
              <a:rPr lang="en-US" b="true" sz="2300" spc="172">
                <a:solidFill>
                  <a:srgbClr val="F1D85A"/>
                </a:solidFill>
                <a:latin typeface="Glacial Indifference Bold"/>
                <a:ea typeface="Glacial Indifference Bold"/>
                <a:cs typeface="Glacial Indifference Bold"/>
                <a:sym typeface="Glacial Indifference Bold"/>
              </a:rPr>
              <a:t>CO-CONSTRUCTION OF LEARNING EXPERIENCES</a:t>
            </a:r>
          </a:p>
        </p:txBody>
      </p:sp>
      <p:sp>
        <p:nvSpPr>
          <p:cNvPr name="TextBox 48" id="48"/>
          <p:cNvSpPr txBox="true"/>
          <p:nvPr/>
        </p:nvSpPr>
        <p:spPr>
          <a:xfrm rot="0">
            <a:off x="10716601" y="8761516"/>
            <a:ext cx="4841124" cy="431165"/>
          </a:xfrm>
          <a:prstGeom prst="rect">
            <a:avLst/>
          </a:prstGeom>
        </p:spPr>
        <p:txBody>
          <a:bodyPr anchor="t" rtlCol="false" tIns="0" lIns="0" bIns="0" rIns="0">
            <a:spAutoFit/>
          </a:bodyPr>
          <a:lstStyle/>
          <a:p>
            <a:pPr algn="l">
              <a:lnSpc>
                <a:spcPts val="3565"/>
              </a:lnSpc>
            </a:pPr>
            <a:r>
              <a:rPr lang="en-US" b="true" sz="2300" spc="172">
                <a:solidFill>
                  <a:srgbClr val="F1D85A"/>
                </a:solidFill>
                <a:latin typeface="Glacial Indifference Bold"/>
                <a:ea typeface="Glacial Indifference Bold"/>
                <a:cs typeface="Glacial Indifference Bold"/>
                <a:sym typeface="Glacial Indifference Bold"/>
              </a:rPr>
              <a:t>BELONGING AND INCLUSION</a:t>
            </a:r>
          </a:p>
        </p:txBody>
      </p:sp>
    </p:spTree>
  </p:cSld>
  <p:clrMapOvr>
    <a:masterClrMapping/>
  </p:clrMapOvr>
</p:sld>
</file>

<file path=ppt/slides/slide12.xml><?xml version="1.0" encoding="utf-8"?>
<p:sld xmlns:p="http://schemas.openxmlformats.org/presentationml/2006/main" xmlns:a="http://schemas.openxmlformats.org/drawingml/2006/main">
  <p:cSld>
    <p:bg>
      <p:bgPr>
        <a:solidFill>
          <a:srgbClr val="D9D9D9"/>
        </a:solidFill>
      </p:bgPr>
    </p:bg>
    <p:spTree>
      <p:nvGrpSpPr>
        <p:cNvPr id="1" name=""/>
        <p:cNvGrpSpPr/>
        <p:nvPr/>
      </p:nvGrpSpPr>
      <p:grpSpPr>
        <a:xfrm>
          <a:off x="0" y="0"/>
          <a:ext cx="0" cy="0"/>
          <a:chOff x="0" y="0"/>
          <a:chExt cx="0" cy="0"/>
        </a:xfrm>
      </p:grpSpPr>
      <p:grpSp>
        <p:nvGrpSpPr>
          <p:cNvPr name="Group 2" id="2"/>
          <p:cNvGrpSpPr/>
          <p:nvPr/>
        </p:nvGrpSpPr>
        <p:grpSpPr>
          <a:xfrm rot="5400000">
            <a:off x="5241554" y="-1036652"/>
            <a:ext cx="1135856" cy="10073782"/>
            <a:chOff x="0" y="0"/>
            <a:chExt cx="660400" cy="5857014"/>
          </a:xfrm>
        </p:grpSpPr>
        <p:sp>
          <p:nvSpPr>
            <p:cNvPr name="Freeform 3" id="3"/>
            <p:cNvSpPr/>
            <p:nvPr/>
          </p:nvSpPr>
          <p:spPr>
            <a:xfrm flipH="false" flipV="false" rot="0">
              <a:off x="0" y="0"/>
              <a:ext cx="660400" cy="5857013"/>
            </a:xfrm>
            <a:custGeom>
              <a:avLst/>
              <a:gdLst/>
              <a:ahLst/>
              <a:cxnLst/>
              <a:rect r="r" b="b" t="t" l="l"/>
              <a:pathLst>
                <a:path h="5857013"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40548"/>
                  </a:cubicBezTo>
                  <a:lnTo>
                    <a:pt x="660400" y="5857013"/>
                  </a:lnTo>
                  <a:lnTo>
                    <a:pt x="0" y="5857013"/>
                  </a:lnTo>
                  <a:lnTo>
                    <a:pt x="0" y="444568"/>
                  </a:lnTo>
                  <a:cubicBezTo>
                    <a:pt x="1782" y="185660"/>
                    <a:pt x="93019" y="64045"/>
                    <a:pt x="220252" y="19070"/>
                  </a:cubicBezTo>
                  <a:close/>
                </a:path>
              </a:pathLst>
            </a:custGeom>
            <a:solidFill>
              <a:srgbClr val="46C1AB"/>
            </a:solidFill>
          </p:spPr>
        </p:sp>
        <p:sp>
          <p:nvSpPr>
            <p:cNvPr name="TextBox 4" id="4"/>
            <p:cNvSpPr txBox="true"/>
            <p:nvPr/>
          </p:nvSpPr>
          <p:spPr>
            <a:xfrm>
              <a:off x="0" y="88900"/>
              <a:ext cx="660400" cy="5768114"/>
            </a:xfrm>
            <a:prstGeom prst="rect">
              <a:avLst/>
            </a:prstGeom>
          </p:spPr>
          <p:txBody>
            <a:bodyPr anchor="ctr" rtlCol="false" tIns="50800" lIns="50800" bIns="50800" rIns="50800"/>
            <a:lstStyle/>
            <a:p>
              <a:pPr algn="ctr">
                <a:lnSpc>
                  <a:spcPts val="3079"/>
                </a:lnSpc>
              </a:pPr>
            </a:p>
          </p:txBody>
        </p:sp>
      </p:grpSp>
      <p:grpSp>
        <p:nvGrpSpPr>
          <p:cNvPr name="Group 5" id="5"/>
          <p:cNvGrpSpPr/>
          <p:nvPr/>
        </p:nvGrpSpPr>
        <p:grpSpPr>
          <a:xfrm rot="5400000">
            <a:off x="4747810" y="821549"/>
            <a:ext cx="1135856" cy="9086294"/>
            <a:chOff x="0" y="0"/>
            <a:chExt cx="660400" cy="5282876"/>
          </a:xfrm>
        </p:grpSpPr>
        <p:sp>
          <p:nvSpPr>
            <p:cNvPr name="Freeform 6" id="6"/>
            <p:cNvSpPr/>
            <p:nvPr/>
          </p:nvSpPr>
          <p:spPr>
            <a:xfrm flipH="false" flipV="false" rot="0">
              <a:off x="0" y="0"/>
              <a:ext cx="660400" cy="5282876"/>
            </a:xfrm>
            <a:custGeom>
              <a:avLst/>
              <a:gdLst/>
              <a:ahLst/>
              <a:cxnLst/>
              <a:rect r="r" b="b" t="t" l="l"/>
              <a:pathLst>
                <a:path h="528287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27795"/>
                  </a:cubicBezTo>
                  <a:lnTo>
                    <a:pt x="660400" y="5282876"/>
                  </a:lnTo>
                  <a:lnTo>
                    <a:pt x="0" y="5282876"/>
                  </a:lnTo>
                  <a:lnTo>
                    <a:pt x="0" y="431398"/>
                  </a:lnTo>
                  <a:cubicBezTo>
                    <a:pt x="1782" y="185660"/>
                    <a:pt x="93019" y="64045"/>
                    <a:pt x="220252" y="19070"/>
                  </a:cubicBezTo>
                  <a:close/>
                </a:path>
              </a:pathLst>
            </a:custGeom>
            <a:solidFill>
              <a:srgbClr val="04B1D2"/>
            </a:solidFill>
          </p:spPr>
        </p:sp>
        <p:sp>
          <p:nvSpPr>
            <p:cNvPr name="TextBox 7" id="7"/>
            <p:cNvSpPr txBox="true"/>
            <p:nvPr/>
          </p:nvSpPr>
          <p:spPr>
            <a:xfrm>
              <a:off x="0" y="88900"/>
              <a:ext cx="660400" cy="5193976"/>
            </a:xfrm>
            <a:prstGeom prst="rect">
              <a:avLst/>
            </a:prstGeom>
          </p:spPr>
          <p:txBody>
            <a:bodyPr anchor="ctr" rtlCol="false" tIns="50800" lIns="50800" bIns="50800" rIns="50800"/>
            <a:lstStyle/>
            <a:p>
              <a:pPr algn="ctr">
                <a:lnSpc>
                  <a:spcPts val="3079"/>
                </a:lnSpc>
              </a:pPr>
            </a:p>
          </p:txBody>
        </p:sp>
      </p:grpSp>
      <p:grpSp>
        <p:nvGrpSpPr>
          <p:cNvPr name="Group 8" id="8"/>
          <p:cNvGrpSpPr/>
          <p:nvPr/>
        </p:nvGrpSpPr>
        <p:grpSpPr>
          <a:xfrm rot="5400000">
            <a:off x="4254066" y="2679749"/>
            <a:ext cx="1135856" cy="8098805"/>
            <a:chOff x="0" y="0"/>
            <a:chExt cx="660400" cy="4708739"/>
          </a:xfrm>
        </p:grpSpPr>
        <p:sp>
          <p:nvSpPr>
            <p:cNvPr name="Freeform 9" id="9"/>
            <p:cNvSpPr/>
            <p:nvPr/>
          </p:nvSpPr>
          <p:spPr>
            <a:xfrm flipH="false" flipV="false" rot="0">
              <a:off x="0" y="0"/>
              <a:ext cx="660400" cy="4708739"/>
            </a:xfrm>
            <a:custGeom>
              <a:avLst/>
              <a:gdLst/>
              <a:ahLst/>
              <a:cxnLst/>
              <a:rect r="r" b="b" t="t" l="l"/>
              <a:pathLst>
                <a:path h="4708739"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15042"/>
                  </a:cubicBezTo>
                  <a:lnTo>
                    <a:pt x="660400" y="4708739"/>
                  </a:lnTo>
                  <a:lnTo>
                    <a:pt x="0" y="4708739"/>
                  </a:lnTo>
                  <a:lnTo>
                    <a:pt x="0" y="418228"/>
                  </a:lnTo>
                  <a:cubicBezTo>
                    <a:pt x="1782" y="185660"/>
                    <a:pt x="93019" y="64045"/>
                    <a:pt x="220252" y="19070"/>
                  </a:cubicBezTo>
                  <a:close/>
                </a:path>
              </a:pathLst>
            </a:custGeom>
            <a:solidFill>
              <a:srgbClr val="0786D7"/>
            </a:solidFill>
          </p:spPr>
        </p:sp>
        <p:sp>
          <p:nvSpPr>
            <p:cNvPr name="TextBox 10" id="10"/>
            <p:cNvSpPr txBox="true"/>
            <p:nvPr/>
          </p:nvSpPr>
          <p:spPr>
            <a:xfrm>
              <a:off x="0" y="88900"/>
              <a:ext cx="660400" cy="4619839"/>
            </a:xfrm>
            <a:prstGeom prst="rect">
              <a:avLst/>
            </a:prstGeom>
          </p:spPr>
          <p:txBody>
            <a:bodyPr anchor="ctr" rtlCol="false" tIns="50800" lIns="50800" bIns="50800" rIns="50800"/>
            <a:lstStyle/>
            <a:p>
              <a:pPr algn="ctr">
                <a:lnSpc>
                  <a:spcPts val="3079"/>
                </a:lnSpc>
              </a:pPr>
            </a:p>
          </p:txBody>
        </p:sp>
      </p:grpSp>
      <p:grpSp>
        <p:nvGrpSpPr>
          <p:cNvPr name="Group 11" id="11"/>
          <p:cNvGrpSpPr/>
          <p:nvPr/>
        </p:nvGrpSpPr>
        <p:grpSpPr>
          <a:xfrm rot="5400000">
            <a:off x="3760322" y="4537949"/>
            <a:ext cx="1135856" cy="7111317"/>
            <a:chOff x="0" y="0"/>
            <a:chExt cx="660400" cy="4134602"/>
          </a:xfrm>
        </p:grpSpPr>
        <p:sp>
          <p:nvSpPr>
            <p:cNvPr name="Freeform 12" id="12"/>
            <p:cNvSpPr/>
            <p:nvPr/>
          </p:nvSpPr>
          <p:spPr>
            <a:xfrm flipH="false" flipV="false" rot="0">
              <a:off x="0" y="0"/>
              <a:ext cx="660400" cy="4134602"/>
            </a:xfrm>
            <a:custGeom>
              <a:avLst/>
              <a:gdLst/>
              <a:ahLst/>
              <a:cxnLst/>
              <a:rect r="r" b="b" t="t" l="l"/>
              <a:pathLst>
                <a:path h="4134602"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02289"/>
                  </a:cubicBezTo>
                  <a:lnTo>
                    <a:pt x="660400" y="4134602"/>
                  </a:lnTo>
                  <a:lnTo>
                    <a:pt x="0" y="4134602"/>
                  </a:lnTo>
                  <a:lnTo>
                    <a:pt x="0" y="405058"/>
                  </a:lnTo>
                  <a:cubicBezTo>
                    <a:pt x="1782" y="185660"/>
                    <a:pt x="93019" y="64045"/>
                    <a:pt x="220252" y="19070"/>
                  </a:cubicBezTo>
                  <a:close/>
                </a:path>
              </a:pathLst>
            </a:custGeom>
            <a:solidFill>
              <a:srgbClr val="FF9501"/>
            </a:solidFill>
          </p:spPr>
        </p:sp>
        <p:sp>
          <p:nvSpPr>
            <p:cNvPr name="TextBox 13" id="13"/>
            <p:cNvSpPr txBox="true"/>
            <p:nvPr/>
          </p:nvSpPr>
          <p:spPr>
            <a:xfrm>
              <a:off x="0" y="88900"/>
              <a:ext cx="660400" cy="4045702"/>
            </a:xfrm>
            <a:prstGeom prst="rect">
              <a:avLst/>
            </a:prstGeom>
          </p:spPr>
          <p:txBody>
            <a:bodyPr anchor="ctr" rtlCol="false" tIns="50800" lIns="50800" bIns="50800" rIns="50800"/>
            <a:lstStyle/>
            <a:p>
              <a:pPr algn="ctr">
                <a:lnSpc>
                  <a:spcPts val="3079"/>
                </a:lnSpc>
              </a:pPr>
            </a:p>
          </p:txBody>
        </p:sp>
      </p:grpSp>
      <p:sp>
        <p:nvSpPr>
          <p:cNvPr name="TextBox 14" id="14"/>
          <p:cNvSpPr txBox="true"/>
          <p:nvPr/>
        </p:nvSpPr>
        <p:spPr>
          <a:xfrm rot="0">
            <a:off x="1924084" y="878976"/>
            <a:ext cx="14439832" cy="1953260"/>
          </a:xfrm>
          <a:prstGeom prst="rect">
            <a:avLst/>
          </a:prstGeom>
        </p:spPr>
        <p:txBody>
          <a:bodyPr anchor="t" rtlCol="false" tIns="0" lIns="0" bIns="0" rIns="0">
            <a:spAutoFit/>
          </a:bodyPr>
          <a:lstStyle/>
          <a:p>
            <a:pPr algn="ctr">
              <a:lnSpc>
                <a:spcPts val="7840"/>
              </a:lnSpc>
              <a:spcBef>
                <a:spcPct val="0"/>
              </a:spcBef>
            </a:pPr>
            <a:r>
              <a:rPr lang="en-US" b="true" sz="5600">
                <a:solidFill>
                  <a:srgbClr val="000000"/>
                </a:solidFill>
                <a:latin typeface="Glacial Indifference Bold"/>
                <a:ea typeface="Glacial Indifference Bold"/>
                <a:cs typeface="Glacial Indifference Bold"/>
                <a:sym typeface="Glacial Indifference Bold"/>
              </a:rPr>
              <a:t>EMBEDDING A CULTURE OF INNOVATION (KEEP Framework, EEF, 2025)</a:t>
            </a:r>
          </a:p>
        </p:txBody>
      </p:sp>
      <p:sp>
        <p:nvSpPr>
          <p:cNvPr name="TextBox 15" id="15"/>
          <p:cNvSpPr txBox="true"/>
          <p:nvPr/>
        </p:nvSpPr>
        <p:spPr>
          <a:xfrm rot="0">
            <a:off x="3014783" y="3764019"/>
            <a:ext cx="3871124" cy="415290"/>
          </a:xfrm>
          <a:prstGeom prst="rect">
            <a:avLst/>
          </a:prstGeom>
        </p:spPr>
        <p:txBody>
          <a:bodyPr anchor="t" rtlCol="false" tIns="0" lIns="0" bIns="0" rIns="0">
            <a:spAutoFit/>
          </a:bodyPr>
          <a:lstStyle/>
          <a:p>
            <a:pPr algn="l">
              <a:lnSpc>
                <a:spcPts val="3359"/>
              </a:lnSpc>
              <a:spcBef>
                <a:spcPct val="0"/>
              </a:spcBef>
            </a:pPr>
            <a:r>
              <a:rPr lang="en-US" b="true" sz="2399">
                <a:solidFill>
                  <a:srgbClr val="000000"/>
                </a:solidFill>
                <a:latin typeface="Glacial Indifference Bold"/>
                <a:ea typeface="Glacial Indifference Bold"/>
                <a:cs typeface="Glacial Indifference Bold"/>
                <a:sym typeface="Glacial Indifference Bold"/>
              </a:rPr>
              <a:t>4. DEVELOP PRACTICE</a:t>
            </a:r>
          </a:p>
        </p:txBody>
      </p:sp>
      <p:sp>
        <p:nvSpPr>
          <p:cNvPr name="TextBox 16" id="16"/>
          <p:cNvSpPr txBox="true"/>
          <p:nvPr/>
        </p:nvSpPr>
        <p:spPr>
          <a:xfrm rot="0">
            <a:off x="3014783" y="5178640"/>
            <a:ext cx="4071323" cy="415290"/>
          </a:xfrm>
          <a:prstGeom prst="rect">
            <a:avLst/>
          </a:prstGeom>
        </p:spPr>
        <p:txBody>
          <a:bodyPr anchor="t" rtlCol="false" tIns="0" lIns="0" bIns="0" rIns="0">
            <a:spAutoFit/>
          </a:bodyPr>
          <a:lstStyle/>
          <a:p>
            <a:pPr algn="l">
              <a:lnSpc>
                <a:spcPts val="3359"/>
              </a:lnSpc>
              <a:spcBef>
                <a:spcPct val="0"/>
              </a:spcBef>
            </a:pPr>
            <a:r>
              <a:rPr lang="en-US" b="true" sz="2399">
                <a:solidFill>
                  <a:srgbClr val="000000"/>
                </a:solidFill>
                <a:latin typeface="Glacial Indifference Bold"/>
                <a:ea typeface="Glacial Indifference Bold"/>
                <a:cs typeface="Glacial Indifference Bold"/>
                <a:sym typeface="Glacial Indifference Bold"/>
              </a:rPr>
              <a:t>3. FOCUS ON EXECUTION</a:t>
            </a:r>
          </a:p>
        </p:txBody>
      </p:sp>
      <p:sp>
        <p:nvSpPr>
          <p:cNvPr name="TextBox 17" id="17"/>
          <p:cNvSpPr txBox="true"/>
          <p:nvPr/>
        </p:nvSpPr>
        <p:spPr>
          <a:xfrm rot="0">
            <a:off x="11456453" y="3315392"/>
            <a:ext cx="6831547" cy="358775"/>
          </a:xfrm>
          <a:prstGeom prst="rect">
            <a:avLst/>
          </a:prstGeom>
        </p:spPr>
        <p:txBody>
          <a:bodyPr anchor="t" rtlCol="false" tIns="0" lIns="0" bIns="0" rIns="0">
            <a:spAutoFit/>
          </a:bodyPr>
          <a:lstStyle/>
          <a:p>
            <a:pPr algn="l">
              <a:lnSpc>
                <a:spcPts val="2800"/>
              </a:lnSpc>
              <a:spcBef>
                <a:spcPct val="0"/>
              </a:spcBef>
            </a:pPr>
            <a:r>
              <a:rPr lang="en-US" b="true" sz="2000">
                <a:solidFill>
                  <a:srgbClr val="000000"/>
                </a:solidFill>
                <a:latin typeface="Glacial Indifference Bold"/>
                <a:ea typeface="Glacial Indifference Bold"/>
                <a:cs typeface="Glacial Indifference Bold"/>
                <a:sym typeface="Glacial Indifference Bold"/>
              </a:rPr>
              <a:t>Puroposeful and repeated practice to maintain focus</a:t>
            </a:r>
          </a:p>
        </p:txBody>
      </p:sp>
      <p:sp>
        <p:nvSpPr>
          <p:cNvPr name="TextBox 18" id="18"/>
          <p:cNvSpPr txBox="true"/>
          <p:nvPr/>
        </p:nvSpPr>
        <p:spPr>
          <a:xfrm rot="0">
            <a:off x="11456453" y="3773862"/>
            <a:ext cx="6111846" cy="711200"/>
          </a:xfrm>
          <a:prstGeom prst="rect">
            <a:avLst/>
          </a:prstGeom>
        </p:spPr>
        <p:txBody>
          <a:bodyPr anchor="t" rtlCol="false" tIns="0" lIns="0" bIns="0" rIns="0">
            <a:spAutoFit/>
          </a:bodyPr>
          <a:lstStyle/>
          <a:p>
            <a:pPr algn="l">
              <a:lnSpc>
                <a:spcPts val="2800"/>
              </a:lnSpc>
              <a:spcBef>
                <a:spcPct val="0"/>
              </a:spcBef>
            </a:pPr>
            <a:r>
              <a:rPr lang="en-US" sz="2000">
                <a:solidFill>
                  <a:srgbClr val="000000"/>
                </a:solidFill>
                <a:latin typeface="Glacial Indifference"/>
                <a:ea typeface="Glacial Indifference"/>
                <a:cs typeface="Glacial Indifference"/>
                <a:sym typeface="Glacial Indifference"/>
              </a:rPr>
              <a:t>Wider newsletter,  whole college networking event and showcase, use of reflection tools (cards, padlet, forms)</a:t>
            </a:r>
          </a:p>
        </p:txBody>
      </p:sp>
      <p:sp>
        <p:nvSpPr>
          <p:cNvPr name="TextBox 19" id="19"/>
          <p:cNvSpPr txBox="true"/>
          <p:nvPr/>
        </p:nvSpPr>
        <p:spPr>
          <a:xfrm rot="0">
            <a:off x="11456453" y="4780337"/>
            <a:ext cx="3497004" cy="358775"/>
          </a:xfrm>
          <a:prstGeom prst="rect">
            <a:avLst/>
          </a:prstGeom>
        </p:spPr>
        <p:txBody>
          <a:bodyPr anchor="t" rtlCol="false" tIns="0" lIns="0" bIns="0" rIns="0">
            <a:spAutoFit/>
          </a:bodyPr>
          <a:lstStyle/>
          <a:p>
            <a:pPr algn="l">
              <a:lnSpc>
                <a:spcPts val="2800"/>
              </a:lnSpc>
              <a:spcBef>
                <a:spcPct val="0"/>
              </a:spcBef>
            </a:pPr>
            <a:r>
              <a:rPr lang="en-US" b="true" sz="2000">
                <a:solidFill>
                  <a:srgbClr val="000000"/>
                </a:solidFill>
                <a:latin typeface="Glacial Indifference Bold"/>
                <a:ea typeface="Glacial Indifference Bold"/>
                <a:cs typeface="Glacial Indifference Bold"/>
                <a:sym typeface="Glacial Indifference Bold"/>
              </a:rPr>
              <a:t>Opportunities to develop</a:t>
            </a:r>
          </a:p>
        </p:txBody>
      </p:sp>
      <p:sp>
        <p:nvSpPr>
          <p:cNvPr name="TextBox 20" id="20"/>
          <p:cNvSpPr txBox="true"/>
          <p:nvPr/>
        </p:nvSpPr>
        <p:spPr>
          <a:xfrm rot="0">
            <a:off x="11456453" y="5178640"/>
            <a:ext cx="6277086" cy="711200"/>
          </a:xfrm>
          <a:prstGeom prst="rect">
            <a:avLst/>
          </a:prstGeom>
        </p:spPr>
        <p:txBody>
          <a:bodyPr anchor="t" rtlCol="false" tIns="0" lIns="0" bIns="0" rIns="0">
            <a:spAutoFit/>
          </a:bodyPr>
          <a:lstStyle/>
          <a:p>
            <a:pPr algn="l">
              <a:lnSpc>
                <a:spcPts val="2800"/>
              </a:lnSpc>
              <a:spcBef>
                <a:spcPct val="0"/>
              </a:spcBef>
            </a:pPr>
            <a:r>
              <a:rPr lang="en-US" sz="2000">
                <a:solidFill>
                  <a:srgbClr val="000000"/>
                </a:solidFill>
                <a:latin typeface="Glacial Indifference"/>
                <a:ea typeface="Glacial Indifference"/>
                <a:cs typeface="Glacial Indifference"/>
                <a:sym typeface="Glacial Indifference"/>
              </a:rPr>
              <a:t>Coaching via observations, peer coaching and peer observations, peer support via learning market events.</a:t>
            </a:r>
          </a:p>
        </p:txBody>
      </p:sp>
      <p:sp>
        <p:nvSpPr>
          <p:cNvPr name="TextBox 21" id="21"/>
          <p:cNvSpPr txBox="true"/>
          <p:nvPr/>
        </p:nvSpPr>
        <p:spPr>
          <a:xfrm rot="0">
            <a:off x="11456453" y="6044304"/>
            <a:ext cx="3065579" cy="358775"/>
          </a:xfrm>
          <a:prstGeom prst="rect">
            <a:avLst/>
          </a:prstGeom>
        </p:spPr>
        <p:txBody>
          <a:bodyPr anchor="t" rtlCol="false" tIns="0" lIns="0" bIns="0" rIns="0">
            <a:spAutoFit/>
          </a:bodyPr>
          <a:lstStyle/>
          <a:p>
            <a:pPr algn="l">
              <a:lnSpc>
                <a:spcPts val="2800"/>
              </a:lnSpc>
              <a:spcBef>
                <a:spcPct val="0"/>
              </a:spcBef>
            </a:pPr>
            <a:r>
              <a:rPr lang="en-US" b="true" sz="2000">
                <a:solidFill>
                  <a:srgbClr val="000000"/>
                </a:solidFill>
                <a:latin typeface="Glacial Indifference Bold"/>
                <a:ea typeface="Glacial Indifference Bold"/>
                <a:cs typeface="Glacial Indifference Bold"/>
                <a:sym typeface="Glacial Indifference Bold"/>
              </a:rPr>
              <a:t>Keeping motivation</a:t>
            </a:r>
          </a:p>
        </p:txBody>
      </p:sp>
      <p:sp>
        <p:nvSpPr>
          <p:cNvPr name="TextBox 22" id="22"/>
          <p:cNvSpPr txBox="true"/>
          <p:nvPr/>
        </p:nvSpPr>
        <p:spPr>
          <a:xfrm rot="0">
            <a:off x="11456453" y="6502774"/>
            <a:ext cx="6111846" cy="1063625"/>
          </a:xfrm>
          <a:prstGeom prst="rect">
            <a:avLst/>
          </a:prstGeom>
        </p:spPr>
        <p:txBody>
          <a:bodyPr anchor="t" rtlCol="false" tIns="0" lIns="0" bIns="0" rIns="0">
            <a:spAutoFit/>
          </a:bodyPr>
          <a:lstStyle/>
          <a:p>
            <a:pPr algn="l">
              <a:lnSpc>
                <a:spcPts val="2800"/>
              </a:lnSpc>
              <a:spcBef>
                <a:spcPct val="0"/>
              </a:spcBef>
            </a:pPr>
            <a:r>
              <a:rPr lang="en-US" sz="2000">
                <a:solidFill>
                  <a:srgbClr val="000000"/>
                </a:solidFill>
                <a:latin typeface="Glacial Indifference"/>
                <a:ea typeface="Glacial Indifference"/>
                <a:cs typeface="Glacial Indifference"/>
                <a:sym typeface="Glacial Indifference"/>
              </a:rPr>
              <a:t>Mo</a:t>
            </a:r>
            <a:r>
              <a:rPr lang="en-US" sz="2000">
                <a:solidFill>
                  <a:srgbClr val="000000"/>
                </a:solidFill>
                <a:latin typeface="Glacial Indifference"/>
                <a:ea typeface="Glacial Indifference"/>
                <a:cs typeface="Glacial Indifference"/>
                <a:sym typeface="Glacial Indifference"/>
              </a:rPr>
              <a:t>tivation is built through coaching, recognition through newsletters and showcase, and opportunities to lead CPD</a:t>
            </a:r>
          </a:p>
        </p:txBody>
      </p:sp>
      <p:sp>
        <p:nvSpPr>
          <p:cNvPr name="TextBox 23" id="23"/>
          <p:cNvSpPr txBox="true"/>
          <p:nvPr/>
        </p:nvSpPr>
        <p:spPr>
          <a:xfrm rot="0">
            <a:off x="11456453" y="7833099"/>
            <a:ext cx="3065579" cy="358775"/>
          </a:xfrm>
          <a:prstGeom prst="rect">
            <a:avLst/>
          </a:prstGeom>
        </p:spPr>
        <p:txBody>
          <a:bodyPr anchor="t" rtlCol="false" tIns="0" lIns="0" bIns="0" rIns="0">
            <a:spAutoFit/>
          </a:bodyPr>
          <a:lstStyle/>
          <a:p>
            <a:pPr algn="l">
              <a:lnSpc>
                <a:spcPts val="2800"/>
              </a:lnSpc>
              <a:spcBef>
                <a:spcPct val="0"/>
              </a:spcBef>
            </a:pPr>
            <a:r>
              <a:rPr lang="en-US" b="true" sz="2000">
                <a:solidFill>
                  <a:srgbClr val="000000"/>
                </a:solidFill>
                <a:latin typeface="Glacial Indifference Bold"/>
                <a:ea typeface="Glacial Indifference Bold"/>
                <a:cs typeface="Glacial Indifference Bold"/>
                <a:sym typeface="Glacial Indifference Bold"/>
              </a:rPr>
              <a:t>CPD </a:t>
            </a:r>
          </a:p>
        </p:txBody>
      </p:sp>
      <p:sp>
        <p:nvSpPr>
          <p:cNvPr name="TextBox 24" id="24"/>
          <p:cNvSpPr txBox="true"/>
          <p:nvPr/>
        </p:nvSpPr>
        <p:spPr>
          <a:xfrm rot="0">
            <a:off x="11456453" y="8143456"/>
            <a:ext cx="5802847" cy="711200"/>
          </a:xfrm>
          <a:prstGeom prst="rect">
            <a:avLst/>
          </a:prstGeom>
        </p:spPr>
        <p:txBody>
          <a:bodyPr anchor="t" rtlCol="false" tIns="0" lIns="0" bIns="0" rIns="0">
            <a:spAutoFit/>
          </a:bodyPr>
          <a:lstStyle/>
          <a:p>
            <a:pPr algn="l">
              <a:lnSpc>
                <a:spcPts val="2800"/>
              </a:lnSpc>
              <a:spcBef>
                <a:spcPct val="0"/>
              </a:spcBef>
            </a:pPr>
            <a:r>
              <a:rPr lang="en-US" sz="2000">
                <a:solidFill>
                  <a:srgbClr val="000000"/>
                </a:solidFill>
                <a:latin typeface="Glacial Indifference"/>
                <a:ea typeface="Glacial Indifference"/>
                <a:cs typeface="Glacial Indifference"/>
                <a:sym typeface="Glacial Indifference"/>
              </a:rPr>
              <a:t>Launch of Power of One, reflection tool for development of PCK,  links to frameworks</a:t>
            </a:r>
          </a:p>
        </p:txBody>
      </p:sp>
      <p:sp>
        <p:nvSpPr>
          <p:cNvPr name="TextBox 25" id="25"/>
          <p:cNvSpPr txBox="true"/>
          <p:nvPr/>
        </p:nvSpPr>
        <p:spPr>
          <a:xfrm rot="0">
            <a:off x="2984861" y="6492932"/>
            <a:ext cx="4508256" cy="415290"/>
          </a:xfrm>
          <a:prstGeom prst="rect">
            <a:avLst/>
          </a:prstGeom>
        </p:spPr>
        <p:txBody>
          <a:bodyPr anchor="t" rtlCol="false" tIns="0" lIns="0" bIns="0" rIns="0">
            <a:spAutoFit/>
          </a:bodyPr>
          <a:lstStyle/>
          <a:p>
            <a:pPr algn="l">
              <a:lnSpc>
                <a:spcPts val="3359"/>
              </a:lnSpc>
              <a:spcBef>
                <a:spcPct val="0"/>
              </a:spcBef>
            </a:pPr>
            <a:r>
              <a:rPr lang="en-US" b="true" sz="2399">
                <a:solidFill>
                  <a:srgbClr val="000000"/>
                </a:solidFill>
                <a:latin typeface="Glacial Indifference Bold"/>
                <a:ea typeface="Glacial Indifference Bold"/>
                <a:cs typeface="Glacial Indifference Bold"/>
                <a:sym typeface="Glacial Indifference Bold"/>
              </a:rPr>
              <a:t>2. PROMOTE ENGAGEMENT</a:t>
            </a:r>
          </a:p>
        </p:txBody>
      </p:sp>
      <p:sp>
        <p:nvSpPr>
          <p:cNvPr name="TextBox 26" id="26"/>
          <p:cNvSpPr txBox="true"/>
          <p:nvPr/>
        </p:nvSpPr>
        <p:spPr>
          <a:xfrm rot="0">
            <a:off x="2644745" y="7840243"/>
            <a:ext cx="3871124" cy="415290"/>
          </a:xfrm>
          <a:prstGeom prst="rect">
            <a:avLst/>
          </a:prstGeom>
        </p:spPr>
        <p:txBody>
          <a:bodyPr anchor="t" rtlCol="false" tIns="0" lIns="0" bIns="0" rIns="0">
            <a:spAutoFit/>
          </a:bodyPr>
          <a:lstStyle/>
          <a:p>
            <a:pPr algn="l" marL="518158" indent="-259079" lvl="1">
              <a:lnSpc>
                <a:spcPts val="3359"/>
              </a:lnSpc>
              <a:spcBef>
                <a:spcPct val="0"/>
              </a:spcBef>
              <a:buAutoNum type="arabicPeriod" startAt="1"/>
            </a:pPr>
            <a:r>
              <a:rPr lang="en-US" b="true" sz="2399">
                <a:solidFill>
                  <a:srgbClr val="000000"/>
                </a:solidFill>
                <a:latin typeface="Glacial Indifference Bold"/>
                <a:ea typeface="Glacial Indifference Bold"/>
                <a:cs typeface="Glacial Indifference Bold"/>
                <a:sym typeface="Glacial Indifference Bold"/>
              </a:rPr>
              <a:t>BUILD KNOWLEDGE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9687401" cy="8229600"/>
            <a:chOff x="0" y="0"/>
            <a:chExt cx="2551414" cy="2167467"/>
          </a:xfrm>
        </p:grpSpPr>
        <p:sp>
          <p:nvSpPr>
            <p:cNvPr name="Freeform 3" id="3"/>
            <p:cNvSpPr/>
            <p:nvPr/>
          </p:nvSpPr>
          <p:spPr>
            <a:xfrm flipH="false" flipV="false" rot="0">
              <a:off x="0" y="0"/>
              <a:ext cx="2551414" cy="2167467"/>
            </a:xfrm>
            <a:custGeom>
              <a:avLst/>
              <a:gdLst/>
              <a:ahLst/>
              <a:cxnLst/>
              <a:rect r="r" b="b" t="t" l="l"/>
              <a:pathLst>
                <a:path h="2167467" w="2551414">
                  <a:moveTo>
                    <a:pt x="0" y="0"/>
                  </a:moveTo>
                  <a:lnTo>
                    <a:pt x="2551414" y="0"/>
                  </a:lnTo>
                  <a:lnTo>
                    <a:pt x="2551414" y="2167467"/>
                  </a:lnTo>
                  <a:lnTo>
                    <a:pt x="0" y="2167467"/>
                  </a:lnTo>
                  <a:close/>
                </a:path>
              </a:pathLst>
            </a:custGeom>
            <a:solidFill>
              <a:srgbClr val="000000">
                <a:alpha val="0"/>
              </a:srgbClr>
            </a:solidFill>
            <a:ln w="47625" cap="sq">
              <a:solidFill>
                <a:srgbClr val="000000"/>
              </a:solidFill>
              <a:prstDash val="solid"/>
              <a:miter/>
            </a:ln>
          </p:spPr>
        </p:sp>
        <p:sp>
          <p:nvSpPr>
            <p:cNvPr name="TextBox 4" id="4"/>
            <p:cNvSpPr txBox="true"/>
            <p:nvPr/>
          </p:nvSpPr>
          <p:spPr>
            <a:xfrm>
              <a:off x="0" y="-38100"/>
              <a:ext cx="2551414" cy="2205567"/>
            </a:xfrm>
            <a:prstGeom prst="rect">
              <a:avLst/>
            </a:prstGeom>
          </p:spPr>
          <p:txBody>
            <a:bodyPr anchor="ctr" rtlCol="false" tIns="50800" lIns="50800" bIns="50800" rIns="50800"/>
            <a:lstStyle/>
            <a:p>
              <a:pPr algn="ctr">
                <a:lnSpc>
                  <a:spcPts val="2659"/>
                </a:lnSpc>
                <a:spcBef>
                  <a:spcPct val="0"/>
                </a:spcBef>
              </a:pPr>
            </a:p>
          </p:txBody>
        </p:sp>
      </p:grpSp>
      <p:sp>
        <p:nvSpPr>
          <p:cNvPr name="AutoShape 5" id="5"/>
          <p:cNvSpPr/>
          <p:nvPr/>
        </p:nvSpPr>
        <p:spPr>
          <a:xfrm>
            <a:off x="1615886" y="3398653"/>
            <a:ext cx="3972890" cy="0"/>
          </a:xfrm>
          <a:prstGeom prst="line">
            <a:avLst/>
          </a:prstGeom>
          <a:ln cap="flat" w="38100">
            <a:solidFill>
              <a:srgbClr val="A89226"/>
            </a:solidFill>
            <a:prstDash val="solid"/>
            <a:headEnd type="none" len="sm" w="sm"/>
            <a:tailEnd type="none" len="sm" w="sm"/>
          </a:ln>
        </p:spPr>
      </p:sp>
      <p:sp>
        <p:nvSpPr>
          <p:cNvPr name="TextBox 6" id="6"/>
          <p:cNvSpPr txBox="true"/>
          <p:nvPr/>
        </p:nvSpPr>
        <p:spPr>
          <a:xfrm rot="0">
            <a:off x="1348898" y="1821631"/>
            <a:ext cx="9128470" cy="695960"/>
          </a:xfrm>
          <a:prstGeom prst="rect">
            <a:avLst/>
          </a:prstGeom>
        </p:spPr>
        <p:txBody>
          <a:bodyPr anchor="t" rtlCol="false" tIns="0" lIns="0" bIns="0" rIns="0">
            <a:spAutoFit/>
          </a:bodyPr>
          <a:lstStyle/>
          <a:p>
            <a:pPr algn="l">
              <a:lnSpc>
                <a:spcPts val="5500"/>
              </a:lnSpc>
            </a:pPr>
            <a:r>
              <a:rPr lang="en-US" sz="4400" spc="330">
                <a:solidFill>
                  <a:srgbClr val="000000"/>
                </a:solidFill>
                <a:latin typeface="League Spartan"/>
                <a:ea typeface="League Spartan"/>
                <a:cs typeface="League Spartan"/>
                <a:sym typeface="League Spartan"/>
              </a:rPr>
              <a:t>FUTURE DIRECTIONS</a:t>
            </a:r>
          </a:p>
        </p:txBody>
      </p:sp>
      <p:sp>
        <p:nvSpPr>
          <p:cNvPr name="TextBox 7" id="7"/>
          <p:cNvSpPr txBox="true"/>
          <p:nvPr/>
        </p:nvSpPr>
        <p:spPr>
          <a:xfrm rot="0">
            <a:off x="1377152" y="3730988"/>
            <a:ext cx="9100215" cy="2619375"/>
          </a:xfrm>
          <a:prstGeom prst="rect">
            <a:avLst/>
          </a:prstGeom>
        </p:spPr>
        <p:txBody>
          <a:bodyPr anchor="t" rtlCol="false" tIns="0" lIns="0" bIns="0" rIns="0">
            <a:spAutoFit/>
          </a:bodyPr>
          <a:lstStyle/>
          <a:p>
            <a:pPr algn="l">
              <a:lnSpc>
                <a:spcPts val="4199"/>
              </a:lnSpc>
            </a:pPr>
            <a:r>
              <a:rPr lang="en-US" sz="3499" spc="69" b="true">
                <a:solidFill>
                  <a:srgbClr val="000000"/>
                </a:solidFill>
                <a:latin typeface="Glacial Indifference Bold"/>
                <a:ea typeface="Glacial Indifference Bold"/>
                <a:cs typeface="Glacial Indifference Bold"/>
                <a:sym typeface="Glacial Indifference Bold"/>
              </a:rPr>
              <a:t>For educators:</a:t>
            </a:r>
            <a:r>
              <a:rPr lang="en-US" sz="3499" spc="69">
                <a:solidFill>
                  <a:srgbClr val="000000"/>
                </a:solidFill>
                <a:latin typeface="Glacial Indifference"/>
                <a:ea typeface="Glacial Indifference"/>
                <a:cs typeface="Glacial Indifference"/>
                <a:sym typeface="Glacial Indifference"/>
              </a:rPr>
              <a:t> What is one small pedagogical question you’re curious to explore — and what might your own experiment look like? How will it develop your pedagogical content knowledge?</a:t>
            </a:r>
          </a:p>
        </p:txBody>
      </p:sp>
      <p:sp>
        <p:nvSpPr>
          <p:cNvPr name="TextBox 8" id="8"/>
          <p:cNvSpPr txBox="true"/>
          <p:nvPr/>
        </p:nvSpPr>
        <p:spPr>
          <a:xfrm rot="0">
            <a:off x="11525104" y="1644378"/>
            <a:ext cx="5808796" cy="2086610"/>
          </a:xfrm>
          <a:prstGeom prst="rect">
            <a:avLst/>
          </a:prstGeom>
        </p:spPr>
        <p:txBody>
          <a:bodyPr anchor="t" rtlCol="false" tIns="0" lIns="0" bIns="0" rIns="0">
            <a:spAutoFit/>
          </a:bodyPr>
          <a:lstStyle/>
          <a:p>
            <a:pPr algn="ctr">
              <a:lnSpc>
                <a:spcPts val="5500"/>
              </a:lnSpc>
            </a:pPr>
            <a:r>
              <a:rPr lang="en-US" sz="4400" spc="330">
                <a:solidFill>
                  <a:srgbClr val="000000"/>
                </a:solidFill>
                <a:latin typeface="League Spartan"/>
                <a:ea typeface="League Spartan"/>
                <a:cs typeface="League Spartan"/>
                <a:sym typeface="League Spartan"/>
              </a:rPr>
              <a:t>ACCESS THE FULL NEWSLETTER HERE:</a:t>
            </a:r>
          </a:p>
        </p:txBody>
      </p:sp>
      <p:pic>
        <p:nvPicPr>
          <p:cNvPr name="Picture 9" id="9"/>
          <p:cNvPicPr>
            <a:picLocks noChangeAspect="true"/>
          </p:cNvPicPr>
          <p:nvPr/>
        </p:nvPicPr>
        <p:blipFill>
          <a:blip r:embed="rId2"/>
          <a:stretch>
            <a:fillRect/>
          </a:stretch>
        </p:blipFill>
        <p:spPr>
          <a:xfrm rot="0">
            <a:off x="11104027" y="3734742"/>
            <a:ext cx="6917708" cy="6917708"/>
          </a:xfrm>
          <a:prstGeom prst="rect">
            <a:avLst/>
          </a:prstGeom>
        </p:spPr>
      </p:pic>
      <p:sp>
        <p:nvSpPr>
          <p:cNvPr name="TextBox 10" id="10"/>
          <p:cNvSpPr txBox="true"/>
          <p:nvPr/>
        </p:nvSpPr>
        <p:spPr>
          <a:xfrm rot="0">
            <a:off x="1322293" y="7424737"/>
            <a:ext cx="9100215" cy="1047750"/>
          </a:xfrm>
          <a:prstGeom prst="rect">
            <a:avLst/>
          </a:prstGeom>
        </p:spPr>
        <p:txBody>
          <a:bodyPr anchor="t" rtlCol="false" tIns="0" lIns="0" bIns="0" rIns="0">
            <a:spAutoFit/>
          </a:bodyPr>
          <a:lstStyle/>
          <a:p>
            <a:pPr algn="l">
              <a:lnSpc>
                <a:spcPts val="4199"/>
              </a:lnSpc>
            </a:pPr>
            <a:r>
              <a:rPr lang="en-US" sz="3499" spc="69" b="true">
                <a:solidFill>
                  <a:srgbClr val="000000"/>
                </a:solidFill>
                <a:latin typeface="Glacial Indifference Bold"/>
                <a:ea typeface="Glacial Indifference Bold"/>
                <a:cs typeface="Glacial Indifference Bold"/>
                <a:sym typeface="Glacial Indifference Bold"/>
              </a:rPr>
              <a:t>For leaders: </a:t>
            </a:r>
            <a:r>
              <a:rPr lang="en-US" sz="3499" spc="69">
                <a:solidFill>
                  <a:srgbClr val="000000"/>
                </a:solidFill>
                <a:latin typeface="Glacial Indifference"/>
                <a:ea typeface="Glacial Indifference"/>
                <a:cs typeface="Glacial Indifference"/>
                <a:sym typeface="Glacial Indifference"/>
              </a:rPr>
              <a:t>How would you develop a similar approach in your setting?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grpSp>
        <p:nvGrpSpPr>
          <p:cNvPr name="Group 2" id="2"/>
          <p:cNvGrpSpPr/>
          <p:nvPr/>
        </p:nvGrpSpPr>
        <p:grpSpPr>
          <a:xfrm rot="0">
            <a:off x="4178869" y="-104687"/>
            <a:ext cx="9930261" cy="10496373"/>
            <a:chOff x="0" y="0"/>
            <a:chExt cx="4676091" cy="4942669"/>
          </a:xfrm>
        </p:grpSpPr>
        <p:sp>
          <p:nvSpPr>
            <p:cNvPr name="Freeform 3" id="3"/>
            <p:cNvSpPr/>
            <p:nvPr/>
          </p:nvSpPr>
          <p:spPr>
            <a:xfrm flipH="false" flipV="false" rot="0">
              <a:off x="0" y="0"/>
              <a:ext cx="4676091" cy="4942669"/>
            </a:xfrm>
            <a:custGeom>
              <a:avLst/>
              <a:gdLst/>
              <a:ahLst/>
              <a:cxnLst/>
              <a:rect r="r" b="b" t="t" l="l"/>
              <a:pathLst>
                <a:path h="4942669" w="4676091">
                  <a:moveTo>
                    <a:pt x="0" y="0"/>
                  </a:moveTo>
                  <a:lnTo>
                    <a:pt x="4676091" y="0"/>
                  </a:lnTo>
                  <a:lnTo>
                    <a:pt x="4676091" y="4942669"/>
                  </a:lnTo>
                  <a:lnTo>
                    <a:pt x="0" y="4942669"/>
                  </a:lnTo>
                  <a:close/>
                </a:path>
              </a:pathLst>
            </a:custGeom>
            <a:blipFill>
              <a:blip r:embed="rId2"/>
              <a:stretch>
                <a:fillRect l="0" t="-13071" r="0" b="-13071"/>
              </a:stretch>
            </a:blipFill>
          </p:spPr>
        </p:sp>
      </p:grpSp>
      <p:grpSp>
        <p:nvGrpSpPr>
          <p:cNvPr name="Group 4" id="4"/>
          <p:cNvGrpSpPr/>
          <p:nvPr/>
        </p:nvGrpSpPr>
        <p:grpSpPr>
          <a:xfrm rot="0">
            <a:off x="0" y="3396496"/>
            <a:ext cx="18534857" cy="3494009"/>
            <a:chOff x="0" y="0"/>
            <a:chExt cx="4881608" cy="920233"/>
          </a:xfrm>
        </p:grpSpPr>
        <p:sp>
          <p:nvSpPr>
            <p:cNvPr name="Freeform 5" id="5"/>
            <p:cNvSpPr/>
            <p:nvPr/>
          </p:nvSpPr>
          <p:spPr>
            <a:xfrm flipH="false" flipV="false" rot="0">
              <a:off x="0" y="0"/>
              <a:ext cx="4881608" cy="920233"/>
            </a:xfrm>
            <a:custGeom>
              <a:avLst/>
              <a:gdLst/>
              <a:ahLst/>
              <a:cxnLst/>
              <a:rect r="r" b="b" t="t" l="l"/>
              <a:pathLst>
                <a:path h="920233" w="4881608">
                  <a:moveTo>
                    <a:pt x="0" y="0"/>
                  </a:moveTo>
                  <a:lnTo>
                    <a:pt x="4881608" y="0"/>
                  </a:lnTo>
                  <a:lnTo>
                    <a:pt x="4881608" y="920233"/>
                  </a:lnTo>
                  <a:lnTo>
                    <a:pt x="0" y="920233"/>
                  </a:lnTo>
                  <a:close/>
                </a:path>
              </a:pathLst>
            </a:custGeom>
            <a:solidFill>
              <a:srgbClr val="24303C">
                <a:alpha val="71765"/>
              </a:srgbClr>
            </a:solidFill>
          </p:spPr>
        </p:sp>
        <p:sp>
          <p:nvSpPr>
            <p:cNvPr name="TextBox 6" id="6"/>
            <p:cNvSpPr txBox="true"/>
            <p:nvPr/>
          </p:nvSpPr>
          <p:spPr>
            <a:xfrm>
              <a:off x="0" y="-38100"/>
              <a:ext cx="4881608" cy="958333"/>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8765405" y="5615583"/>
            <a:ext cx="1004047" cy="251012"/>
          </a:xfrm>
          <a:custGeom>
            <a:avLst/>
            <a:gdLst/>
            <a:ahLst/>
            <a:cxnLst/>
            <a:rect r="r" b="b" t="t" l="l"/>
            <a:pathLst>
              <a:path h="251012" w="1004047">
                <a:moveTo>
                  <a:pt x="0" y="0"/>
                </a:moveTo>
                <a:lnTo>
                  <a:pt x="1004047" y="0"/>
                </a:lnTo>
                <a:lnTo>
                  <a:pt x="1004047" y="251012"/>
                </a:lnTo>
                <a:lnTo>
                  <a:pt x="0" y="2510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612974" y="4278945"/>
            <a:ext cx="15062052" cy="1336638"/>
          </a:xfrm>
          <a:prstGeom prst="rect">
            <a:avLst/>
          </a:prstGeom>
        </p:spPr>
        <p:txBody>
          <a:bodyPr anchor="t" rtlCol="false" tIns="0" lIns="0" bIns="0" rIns="0">
            <a:spAutoFit/>
          </a:bodyPr>
          <a:lstStyle/>
          <a:p>
            <a:pPr algn="ctr">
              <a:lnSpc>
                <a:spcPts val="10624"/>
              </a:lnSpc>
            </a:pPr>
            <a:r>
              <a:rPr lang="en-US" sz="8499" spc="637">
                <a:solidFill>
                  <a:srgbClr val="FFFFFF"/>
                </a:solidFill>
                <a:latin typeface="League Spartan"/>
                <a:ea typeface="League Spartan"/>
                <a:cs typeface="League Spartan"/>
                <a:sym typeface="League Spartan"/>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grpSp>
        <p:nvGrpSpPr>
          <p:cNvPr name="Group 2" id="2"/>
          <p:cNvGrpSpPr/>
          <p:nvPr/>
        </p:nvGrpSpPr>
        <p:grpSpPr>
          <a:xfrm rot="0">
            <a:off x="0" y="0"/>
            <a:ext cx="7691887" cy="10287000"/>
            <a:chOff x="0" y="0"/>
            <a:chExt cx="2025847" cy="2709333"/>
          </a:xfrm>
        </p:grpSpPr>
        <p:sp>
          <p:nvSpPr>
            <p:cNvPr name="Freeform 3" id="3"/>
            <p:cNvSpPr/>
            <p:nvPr/>
          </p:nvSpPr>
          <p:spPr>
            <a:xfrm flipH="false" flipV="false" rot="0">
              <a:off x="0" y="0"/>
              <a:ext cx="2025847" cy="2709333"/>
            </a:xfrm>
            <a:custGeom>
              <a:avLst/>
              <a:gdLst/>
              <a:ahLst/>
              <a:cxnLst/>
              <a:rect r="r" b="b" t="t" l="l"/>
              <a:pathLst>
                <a:path h="2709333" w="2025847">
                  <a:moveTo>
                    <a:pt x="0" y="0"/>
                  </a:moveTo>
                  <a:lnTo>
                    <a:pt x="2025847" y="0"/>
                  </a:lnTo>
                  <a:lnTo>
                    <a:pt x="2025847" y="2709333"/>
                  </a:lnTo>
                  <a:lnTo>
                    <a:pt x="0" y="2709333"/>
                  </a:lnTo>
                  <a:close/>
                </a:path>
              </a:pathLst>
            </a:custGeom>
            <a:solidFill>
              <a:srgbClr val="176D96"/>
            </a:solidFill>
          </p:spPr>
        </p:sp>
        <p:sp>
          <p:nvSpPr>
            <p:cNvPr name="TextBox 4" id="4"/>
            <p:cNvSpPr txBox="true"/>
            <p:nvPr/>
          </p:nvSpPr>
          <p:spPr>
            <a:xfrm>
              <a:off x="0" y="-38100"/>
              <a:ext cx="2025847" cy="274743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5567867" cy="8229600"/>
            <a:chOff x="0" y="0"/>
            <a:chExt cx="1466434" cy="2167467"/>
          </a:xfrm>
        </p:grpSpPr>
        <p:sp>
          <p:nvSpPr>
            <p:cNvPr name="Freeform 6" id="6"/>
            <p:cNvSpPr/>
            <p:nvPr/>
          </p:nvSpPr>
          <p:spPr>
            <a:xfrm flipH="false" flipV="false" rot="0">
              <a:off x="0" y="0"/>
              <a:ext cx="1466434" cy="2167467"/>
            </a:xfrm>
            <a:custGeom>
              <a:avLst/>
              <a:gdLst/>
              <a:ahLst/>
              <a:cxnLst/>
              <a:rect r="r" b="b" t="t" l="l"/>
              <a:pathLst>
                <a:path h="2167467" w="1466434">
                  <a:moveTo>
                    <a:pt x="0" y="0"/>
                  </a:moveTo>
                  <a:lnTo>
                    <a:pt x="1466434" y="0"/>
                  </a:lnTo>
                  <a:lnTo>
                    <a:pt x="1466434" y="2167467"/>
                  </a:lnTo>
                  <a:lnTo>
                    <a:pt x="0" y="2167467"/>
                  </a:lnTo>
                  <a:close/>
                </a:path>
              </a:pathLst>
            </a:custGeom>
            <a:solidFill>
              <a:srgbClr val="000000">
                <a:alpha val="0"/>
              </a:srgbClr>
            </a:solidFill>
            <a:ln w="47625" cap="sq">
              <a:solidFill>
                <a:srgbClr val="FFFFFF"/>
              </a:solidFill>
              <a:prstDash val="solid"/>
              <a:miter/>
            </a:ln>
          </p:spPr>
        </p:sp>
        <p:sp>
          <p:nvSpPr>
            <p:cNvPr name="TextBox 7" id="7"/>
            <p:cNvSpPr txBox="true"/>
            <p:nvPr/>
          </p:nvSpPr>
          <p:spPr>
            <a:xfrm>
              <a:off x="0" y="-38100"/>
              <a:ext cx="1466434" cy="2205567"/>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484992" y="1514069"/>
            <a:ext cx="4721902" cy="7258862"/>
            <a:chOff x="0" y="0"/>
            <a:chExt cx="731546" cy="1124588"/>
          </a:xfrm>
        </p:grpSpPr>
        <p:sp>
          <p:nvSpPr>
            <p:cNvPr name="Freeform 9" id="9"/>
            <p:cNvSpPr/>
            <p:nvPr/>
          </p:nvSpPr>
          <p:spPr>
            <a:xfrm flipH="false" flipV="false" rot="0">
              <a:off x="0" y="0"/>
              <a:ext cx="731546" cy="1124588"/>
            </a:xfrm>
            <a:custGeom>
              <a:avLst/>
              <a:gdLst/>
              <a:ahLst/>
              <a:cxnLst/>
              <a:rect r="r" b="b" t="t" l="l"/>
              <a:pathLst>
                <a:path h="1124588" w="731546">
                  <a:moveTo>
                    <a:pt x="0" y="0"/>
                  </a:moveTo>
                  <a:lnTo>
                    <a:pt x="731546" y="0"/>
                  </a:lnTo>
                  <a:lnTo>
                    <a:pt x="731546" y="1124588"/>
                  </a:lnTo>
                  <a:lnTo>
                    <a:pt x="0" y="1124588"/>
                  </a:lnTo>
                  <a:close/>
                </a:path>
              </a:pathLst>
            </a:custGeom>
            <a:blipFill>
              <a:blip r:embed="rId2"/>
              <a:stretch>
                <a:fillRect l="-88533" t="0" r="-16436" b="0"/>
              </a:stretch>
            </a:blipFill>
          </p:spPr>
        </p:sp>
      </p:grpSp>
      <p:grpSp>
        <p:nvGrpSpPr>
          <p:cNvPr name="Group 10" id="10"/>
          <p:cNvGrpSpPr/>
          <p:nvPr/>
        </p:nvGrpSpPr>
        <p:grpSpPr>
          <a:xfrm rot="0">
            <a:off x="4994950" y="2445615"/>
            <a:ext cx="4431834" cy="1230867"/>
            <a:chOff x="0" y="0"/>
            <a:chExt cx="1167232" cy="324179"/>
          </a:xfrm>
        </p:grpSpPr>
        <p:sp>
          <p:nvSpPr>
            <p:cNvPr name="Freeform 11" id="11"/>
            <p:cNvSpPr/>
            <p:nvPr/>
          </p:nvSpPr>
          <p:spPr>
            <a:xfrm flipH="false" flipV="false" rot="0">
              <a:off x="0" y="0"/>
              <a:ext cx="1167232" cy="324179"/>
            </a:xfrm>
            <a:custGeom>
              <a:avLst/>
              <a:gdLst/>
              <a:ahLst/>
              <a:cxnLst/>
              <a:rect r="r" b="b" t="t" l="l"/>
              <a:pathLst>
                <a:path h="324179" w="1167232">
                  <a:moveTo>
                    <a:pt x="0" y="0"/>
                  </a:moveTo>
                  <a:lnTo>
                    <a:pt x="1167232" y="0"/>
                  </a:lnTo>
                  <a:lnTo>
                    <a:pt x="1167232" y="324179"/>
                  </a:lnTo>
                  <a:lnTo>
                    <a:pt x="0" y="324179"/>
                  </a:lnTo>
                  <a:close/>
                </a:path>
              </a:pathLst>
            </a:custGeom>
            <a:solidFill>
              <a:srgbClr val="F1D85A"/>
            </a:solidFill>
          </p:spPr>
        </p:sp>
        <p:sp>
          <p:nvSpPr>
            <p:cNvPr name="TextBox 12" id="12"/>
            <p:cNvSpPr txBox="true"/>
            <p:nvPr/>
          </p:nvSpPr>
          <p:spPr>
            <a:xfrm>
              <a:off x="0" y="-38100"/>
              <a:ext cx="1167232" cy="362279"/>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0699051" y="718982"/>
            <a:ext cx="937501" cy="937501"/>
          </a:xfrm>
          <a:custGeom>
            <a:avLst/>
            <a:gdLst/>
            <a:ahLst/>
            <a:cxnLst/>
            <a:rect r="r" b="b" t="t" l="l"/>
            <a:pathLst>
              <a:path h="937501" w="937501">
                <a:moveTo>
                  <a:pt x="0" y="0"/>
                </a:moveTo>
                <a:lnTo>
                  <a:pt x="937501" y="0"/>
                </a:lnTo>
                <a:lnTo>
                  <a:pt x="937501" y="937501"/>
                </a:lnTo>
                <a:lnTo>
                  <a:pt x="0" y="9375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0709306" y="2062104"/>
            <a:ext cx="937501" cy="937501"/>
          </a:xfrm>
          <a:custGeom>
            <a:avLst/>
            <a:gdLst/>
            <a:ahLst/>
            <a:cxnLst/>
            <a:rect r="r" b="b" t="t" l="l"/>
            <a:pathLst>
              <a:path h="937501" w="937501">
                <a:moveTo>
                  <a:pt x="0" y="0"/>
                </a:moveTo>
                <a:lnTo>
                  <a:pt x="937501" y="0"/>
                </a:lnTo>
                <a:lnTo>
                  <a:pt x="937501" y="937502"/>
                </a:lnTo>
                <a:lnTo>
                  <a:pt x="0" y="9375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0">
            <a:off x="10709306" y="3345555"/>
            <a:ext cx="937501" cy="937501"/>
          </a:xfrm>
          <a:custGeom>
            <a:avLst/>
            <a:gdLst/>
            <a:ahLst/>
            <a:cxnLst/>
            <a:rect r="r" b="b" t="t" l="l"/>
            <a:pathLst>
              <a:path h="937501" w="937501">
                <a:moveTo>
                  <a:pt x="0" y="0"/>
                </a:moveTo>
                <a:lnTo>
                  <a:pt x="937501" y="0"/>
                </a:lnTo>
                <a:lnTo>
                  <a:pt x="937501" y="937501"/>
                </a:lnTo>
                <a:lnTo>
                  <a:pt x="0" y="9375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10709306" y="4625956"/>
            <a:ext cx="937501" cy="937501"/>
          </a:xfrm>
          <a:custGeom>
            <a:avLst/>
            <a:gdLst/>
            <a:ahLst/>
            <a:cxnLst/>
            <a:rect r="r" b="b" t="t" l="l"/>
            <a:pathLst>
              <a:path h="937501" w="937501">
                <a:moveTo>
                  <a:pt x="0" y="0"/>
                </a:moveTo>
                <a:lnTo>
                  <a:pt x="937501" y="0"/>
                </a:lnTo>
                <a:lnTo>
                  <a:pt x="937501" y="937502"/>
                </a:lnTo>
                <a:lnTo>
                  <a:pt x="0" y="9375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10709306" y="5973033"/>
            <a:ext cx="937501" cy="937501"/>
          </a:xfrm>
          <a:custGeom>
            <a:avLst/>
            <a:gdLst/>
            <a:ahLst/>
            <a:cxnLst/>
            <a:rect r="r" b="b" t="t" l="l"/>
            <a:pathLst>
              <a:path h="937501" w="937501">
                <a:moveTo>
                  <a:pt x="0" y="0"/>
                </a:moveTo>
                <a:lnTo>
                  <a:pt x="937501" y="0"/>
                </a:lnTo>
                <a:lnTo>
                  <a:pt x="937501" y="937501"/>
                </a:lnTo>
                <a:lnTo>
                  <a:pt x="0" y="9375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5200897" y="2675024"/>
            <a:ext cx="4225886" cy="1001457"/>
          </a:xfrm>
          <a:prstGeom prst="rect">
            <a:avLst/>
          </a:prstGeom>
        </p:spPr>
        <p:txBody>
          <a:bodyPr anchor="t" rtlCol="false" tIns="0" lIns="0" bIns="0" rIns="0">
            <a:spAutoFit/>
          </a:bodyPr>
          <a:lstStyle/>
          <a:p>
            <a:pPr algn="l">
              <a:lnSpc>
                <a:spcPts val="7979"/>
              </a:lnSpc>
            </a:pPr>
            <a:r>
              <a:rPr lang="en-US" sz="6383" spc="478">
                <a:solidFill>
                  <a:srgbClr val="000000"/>
                </a:solidFill>
                <a:latin typeface="League Spartan"/>
                <a:ea typeface="League Spartan"/>
                <a:cs typeface="League Spartan"/>
                <a:sym typeface="League Spartan"/>
              </a:rPr>
              <a:t>AGENDA</a:t>
            </a:r>
          </a:p>
        </p:txBody>
      </p:sp>
      <p:sp>
        <p:nvSpPr>
          <p:cNvPr name="TextBox 19" id="19"/>
          <p:cNvSpPr txBox="true"/>
          <p:nvPr/>
        </p:nvSpPr>
        <p:spPr>
          <a:xfrm rot="0">
            <a:off x="10942956" y="914701"/>
            <a:ext cx="449690" cy="460338"/>
          </a:xfrm>
          <a:prstGeom prst="rect">
            <a:avLst/>
          </a:prstGeom>
        </p:spPr>
        <p:txBody>
          <a:bodyPr anchor="t" rtlCol="false" tIns="0" lIns="0" bIns="0" rIns="0">
            <a:spAutoFit/>
          </a:bodyPr>
          <a:lstStyle/>
          <a:p>
            <a:pPr algn="ctr">
              <a:lnSpc>
                <a:spcPts val="3874"/>
              </a:lnSpc>
            </a:pPr>
            <a:r>
              <a:rPr lang="en-US" b="true" sz="2499" spc="187">
                <a:solidFill>
                  <a:srgbClr val="000000"/>
                </a:solidFill>
                <a:latin typeface="Glacial Indifference Bold"/>
                <a:ea typeface="Glacial Indifference Bold"/>
                <a:cs typeface="Glacial Indifference Bold"/>
                <a:sym typeface="Glacial Indifference Bold"/>
              </a:rPr>
              <a:t>1</a:t>
            </a:r>
          </a:p>
        </p:txBody>
      </p:sp>
      <p:sp>
        <p:nvSpPr>
          <p:cNvPr name="TextBox 20" id="20"/>
          <p:cNvSpPr txBox="true"/>
          <p:nvPr/>
        </p:nvSpPr>
        <p:spPr>
          <a:xfrm rot="0">
            <a:off x="10953211" y="2257824"/>
            <a:ext cx="449690" cy="460338"/>
          </a:xfrm>
          <a:prstGeom prst="rect">
            <a:avLst/>
          </a:prstGeom>
        </p:spPr>
        <p:txBody>
          <a:bodyPr anchor="t" rtlCol="false" tIns="0" lIns="0" bIns="0" rIns="0">
            <a:spAutoFit/>
          </a:bodyPr>
          <a:lstStyle/>
          <a:p>
            <a:pPr algn="ctr">
              <a:lnSpc>
                <a:spcPts val="3874"/>
              </a:lnSpc>
            </a:pPr>
            <a:r>
              <a:rPr lang="en-US" b="true" sz="2499" spc="187">
                <a:solidFill>
                  <a:srgbClr val="000000"/>
                </a:solidFill>
                <a:latin typeface="Glacial Indifference Bold"/>
                <a:ea typeface="Glacial Indifference Bold"/>
                <a:cs typeface="Glacial Indifference Bold"/>
                <a:sym typeface="Glacial Indifference Bold"/>
              </a:rPr>
              <a:t>2</a:t>
            </a:r>
          </a:p>
        </p:txBody>
      </p:sp>
      <p:sp>
        <p:nvSpPr>
          <p:cNvPr name="TextBox 21" id="21"/>
          <p:cNvSpPr txBox="true"/>
          <p:nvPr/>
        </p:nvSpPr>
        <p:spPr>
          <a:xfrm rot="0">
            <a:off x="10953211" y="3541274"/>
            <a:ext cx="449690" cy="460338"/>
          </a:xfrm>
          <a:prstGeom prst="rect">
            <a:avLst/>
          </a:prstGeom>
        </p:spPr>
        <p:txBody>
          <a:bodyPr anchor="t" rtlCol="false" tIns="0" lIns="0" bIns="0" rIns="0">
            <a:spAutoFit/>
          </a:bodyPr>
          <a:lstStyle/>
          <a:p>
            <a:pPr algn="ctr">
              <a:lnSpc>
                <a:spcPts val="3874"/>
              </a:lnSpc>
            </a:pPr>
            <a:r>
              <a:rPr lang="en-US" b="true" sz="2499" spc="187">
                <a:solidFill>
                  <a:srgbClr val="000000"/>
                </a:solidFill>
                <a:latin typeface="Glacial Indifference Bold"/>
                <a:ea typeface="Glacial Indifference Bold"/>
                <a:cs typeface="Glacial Indifference Bold"/>
                <a:sym typeface="Glacial Indifference Bold"/>
              </a:rPr>
              <a:t>3</a:t>
            </a:r>
          </a:p>
        </p:txBody>
      </p:sp>
      <p:sp>
        <p:nvSpPr>
          <p:cNvPr name="TextBox 22" id="22"/>
          <p:cNvSpPr txBox="true"/>
          <p:nvPr/>
        </p:nvSpPr>
        <p:spPr>
          <a:xfrm rot="0">
            <a:off x="10953211" y="4821675"/>
            <a:ext cx="449690" cy="460338"/>
          </a:xfrm>
          <a:prstGeom prst="rect">
            <a:avLst/>
          </a:prstGeom>
        </p:spPr>
        <p:txBody>
          <a:bodyPr anchor="t" rtlCol="false" tIns="0" lIns="0" bIns="0" rIns="0">
            <a:spAutoFit/>
          </a:bodyPr>
          <a:lstStyle/>
          <a:p>
            <a:pPr algn="ctr">
              <a:lnSpc>
                <a:spcPts val="3874"/>
              </a:lnSpc>
            </a:pPr>
            <a:r>
              <a:rPr lang="en-US" b="true" sz="2499" spc="187">
                <a:solidFill>
                  <a:srgbClr val="000000"/>
                </a:solidFill>
                <a:latin typeface="Glacial Indifference Bold"/>
                <a:ea typeface="Glacial Indifference Bold"/>
                <a:cs typeface="Glacial Indifference Bold"/>
                <a:sym typeface="Glacial Indifference Bold"/>
              </a:rPr>
              <a:t>4</a:t>
            </a:r>
          </a:p>
        </p:txBody>
      </p:sp>
      <p:sp>
        <p:nvSpPr>
          <p:cNvPr name="TextBox 23" id="23"/>
          <p:cNvSpPr txBox="true"/>
          <p:nvPr/>
        </p:nvSpPr>
        <p:spPr>
          <a:xfrm rot="0">
            <a:off x="10953211" y="6168752"/>
            <a:ext cx="449690" cy="460338"/>
          </a:xfrm>
          <a:prstGeom prst="rect">
            <a:avLst/>
          </a:prstGeom>
        </p:spPr>
        <p:txBody>
          <a:bodyPr anchor="t" rtlCol="false" tIns="0" lIns="0" bIns="0" rIns="0">
            <a:spAutoFit/>
          </a:bodyPr>
          <a:lstStyle/>
          <a:p>
            <a:pPr algn="ctr">
              <a:lnSpc>
                <a:spcPts val="3874"/>
              </a:lnSpc>
            </a:pPr>
            <a:r>
              <a:rPr lang="en-US" b="true" sz="2499" spc="187">
                <a:solidFill>
                  <a:srgbClr val="000000"/>
                </a:solidFill>
                <a:latin typeface="Glacial Indifference Bold"/>
                <a:ea typeface="Glacial Indifference Bold"/>
                <a:cs typeface="Glacial Indifference Bold"/>
                <a:sym typeface="Glacial Indifference Bold"/>
              </a:rPr>
              <a:t>5</a:t>
            </a:r>
          </a:p>
        </p:txBody>
      </p:sp>
      <p:sp>
        <p:nvSpPr>
          <p:cNvPr name="TextBox 24" id="24"/>
          <p:cNvSpPr txBox="true"/>
          <p:nvPr/>
        </p:nvSpPr>
        <p:spPr>
          <a:xfrm rot="0">
            <a:off x="12053046" y="958815"/>
            <a:ext cx="4485790" cy="448310"/>
          </a:xfrm>
          <a:prstGeom prst="rect">
            <a:avLst/>
          </a:prstGeom>
        </p:spPr>
        <p:txBody>
          <a:bodyPr anchor="t" rtlCol="false" tIns="0" lIns="0" bIns="0" rIns="0">
            <a:spAutoFit/>
          </a:bodyPr>
          <a:lstStyle/>
          <a:p>
            <a:pPr algn="l">
              <a:lnSpc>
                <a:spcPts val="3625"/>
              </a:lnSpc>
            </a:pPr>
            <a:r>
              <a:rPr lang="en-US" sz="2900" spc="217">
                <a:solidFill>
                  <a:srgbClr val="000000"/>
                </a:solidFill>
                <a:latin typeface="League Spartan"/>
                <a:ea typeface="League Spartan"/>
                <a:cs typeface="League Spartan"/>
                <a:sym typeface="League Spartan"/>
              </a:rPr>
              <a:t>PURPOSE</a:t>
            </a:r>
          </a:p>
        </p:txBody>
      </p:sp>
      <p:sp>
        <p:nvSpPr>
          <p:cNvPr name="TextBox 25" id="25"/>
          <p:cNvSpPr txBox="true"/>
          <p:nvPr/>
        </p:nvSpPr>
        <p:spPr>
          <a:xfrm rot="0">
            <a:off x="12065907" y="2110863"/>
            <a:ext cx="5867268" cy="905510"/>
          </a:xfrm>
          <a:prstGeom prst="rect">
            <a:avLst/>
          </a:prstGeom>
        </p:spPr>
        <p:txBody>
          <a:bodyPr anchor="t" rtlCol="false" tIns="0" lIns="0" bIns="0" rIns="0">
            <a:spAutoFit/>
          </a:bodyPr>
          <a:lstStyle/>
          <a:p>
            <a:pPr algn="l">
              <a:lnSpc>
                <a:spcPts val="3625"/>
              </a:lnSpc>
            </a:pPr>
            <a:r>
              <a:rPr lang="en-US" sz="2900" spc="217">
                <a:solidFill>
                  <a:srgbClr val="000000"/>
                </a:solidFill>
                <a:latin typeface="League Spartan"/>
                <a:ea typeface="League Spartan"/>
                <a:cs typeface="League Spartan"/>
                <a:sym typeface="League Spartan"/>
              </a:rPr>
              <a:t>IMPORTANCE OF TEACHER-LED INNOVATION</a:t>
            </a:r>
          </a:p>
        </p:txBody>
      </p:sp>
      <p:sp>
        <p:nvSpPr>
          <p:cNvPr name="TextBox 26" id="26"/>
          <p:cNvSpPr txBox="true"/>
          <p:nvPr/>
        </p:nvSpPr>
        <p:spPr>
          <a:xfrm rot="0">
            <a:off x="12068513" y="3647290"/>
            <a:ext cx="5864661" cy="905510"/>
          </a:xfrm>
          <a:prstGeom prst="rect">
            <a:avLst/>
          </a:prstGeom>
        </p:spPr>
        <p:txBody>
          <a:bodyPr anchor="t" rtlCol="false" tIns="0" lIns="0" bIns="0" rIns="0">
            <a:spAutoFit/>
          </a:bodyPr>
          <a:lstStyle/>
          <a:p>
            <a:pPr algn="l">
              <a:lnSpc>
                <a:spcPts val="3625"/>
              </a:lnSpc>
            </a:pPr>
            <a:r>
              <a:rPr lang="en-US" sz="2900" spc="217">
                <a:solidFill>
                  <a:srgbClr val="000000"/>
                </a:solidFill>
                <a:latin typeface="League Spartan"/>
                <a:ea typeface="League Spartan"/>
                <a:cs typeface="League Spartan"/>
                <a:sym typeface="League Spartan"/>
              </a:rPr>
              <a:t>THE JOURNEY AT NEWHAM COLLEGE</a:t>
            </a:r>
          </a:p>
        </p:txBody>
      </p:sp>
      <p:sp>
        <p:nvSpPr>
          <p:cNvPr name="TextBox 27" id="27"/>
          <p:cNvSpPr txBox="true"/>
          <p:nvPr/>
        </p:nvSpPr>
        <p:spPr>
          <a:xfrm rot="0">
            <a:off x="12073726" y="5053096"/>
            <a:ext cx="5595906" cy="448310"/>
          </a:xfrm>
          <a:prstGeom prst="rect">
            <a:avLst/>
          </a:prstGeom>
        </p:spPr>
        <p:txBody>
          <a:bodyPr anchor="t" rtlCol="false" tIns="0" lIns="0" bIns="0" rIns="0">
            <a:spAutoFit/>
          </a:bodyPr>
          <a:lstStyle/>
          <a:p>
            <a:pPr algn="l">
              <a:lnSpc>
                <a:spcPts val="3625"/>
              </a:lnSpc>
            </a:pPr>
            <a:r>
              <a:rPr lang="en-US" sz="2900" spc="217">
                <a:solidFill>
                  <a:srgbClr val="000000"/>
                </a:solidFill>
                <a:latin typeface="League Spartan"/>
                <a:ea typeface="League Spartan"/>
                <a:cs typeface="League Spartan"/>
                <a:sym typeface="League Spartan"/>
              </a:rPr>
              <a:t>THEMES OF EXPERIMENTS</a:t>
            </a:r>
          </a:p>
        </p:txBody>
      </p:sp>
      <p:sp>
        <p:nvSpPr>
          <p:cNvPr name="TextBox 28" id="28"/>
          <p:cNvSpPr txBox="true"/>
          <p:nvPr/>
        </p:nvSpPr>
        <p:spPr>
          <a:xfrm rot="0">
            <a:off x="12053046" y="6212549"/>
            <a:ext cx="5041219" cy="439420"/>
          </a:xfrm>
          <a:prstGeom prst="rect">
            <a:avLst/>
          </a:prstGeom>
        </p:spPr>
        <p:txBody>
          <a:bodyPr anchor="t" rtlCol="false" tIns="0" lIns="0" bIns="0" rIns="0">
            <a:spAutoFit/>
          </a:bodyPr>
          <a:lstStyle/>
          <a:p>
            <a:pPr algn="l">
              <a:lnSpc>
                <a:spcPts val="3500"/>
              </a:lnSpc>
            </a:pPr>
            <a:r>
              <a:rPr lang="en-US" sz="2800" spc="210">
                <a:solidFill>
                  <a:srgbClr val="000000"/>
                </a:solidFill>
                <a:latin typeface="League Spartan"/>
                <a:ea typeface="League Spartan"/>
                <a:cs typeface="League Spartan"/>
                <a:sym typeface="League Spartan"/>
              </a:rPr>
              <a:t>IMPACT ON TEACHERS</a:t>
            </a:r>
          </a:p>
        </p:txBody>
      </p:sp>
      <p:sp>
        <p:nvSpPr>
          <p:cNvPr name="TextBox 29" id="29"/>
          <p:cNvSpPr txBox="true"/>
          <p:nvPr/>
        </p:nvSpPr>
        <p:spPr>
          <a:xfrm rot="0">
            <a:off x="10953211" y="7386766"/>
            <a:ext cx="449690" cy="460375"/>
          </a:xfrm>
          <a:prstGeom prst="rect">
            <a:avLst/>
          </a:prstGeom>
        </p:spPr>
        <p:txBody>
          <a:bodyPr anchor="t" rtlCol="false" tIns="0" lIns="0" bIns="0" rIns="0">
            <a:spAutoFit/>
          </a:bodyPr>
          <a:lstStyle/>
          <a:p>
            <a:pPr algn="ctr">
              <a:lnSpc>
                <a:spcPts val="3874"/>
              </a:lnSpc>
            </a:pPr>
            <a:r>
              <a:rPr lang="en-US" b="true" sz="2499" spc="187">
                <a:solidFill>
                  <a:srgbClr val="000000"/>
                </a:solidFill>
                <a:latin typeface="Glacial Indifference Bold"/>
                <a:ea typeface="Glacial Indifference Bold"/>
                <a:cs typeface="Glacial Indifference Bold"/>
                <a:sym typeface="Glacial Indifference Bold"/>
              </a:rPr>
              <a:t>6</a:t>
            </a:r>
          </a:p>
        </p:txBody>
      </p:sp>
      <p:sp>
        <p:nvSpPr>
          <p:cNvPr name="Freeform 30" id="30"/>
          <p:cNvSpPr/>
          <p:nvPr/>
        </p:nvSpPr>
        <p:spPr>
          <a:xfrm flipH="false" flipV="false" rot="0">
            <a:off x="10699051" y="7173471"/>
            <a:ext cx="937501" cy="937501"/>
          </a:xfrm>
          <a:custGeom>
            <a:avLst/>
            <a:gdLst/>
            <a:ahLst/>
            <a:cxnLst/>
            <a:rect r="r" b="b" t="t" l="l"/>
            <a:pathLst>
              <a:path h="937501" w="937501">
                <a:moveTo>
                  <a:pt x="0" y="0"/>
                </a:moveTo>
                <a:lnTo>
                  <a:pt x="937501" y="0"/>
                </a:lnTo>
                <a:lnTo>
                  <a:pt x="937501" y="937502"/>
                </a:lnTo>
                <a:lnTo>
                  <a:pt x="0" y="9375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1" id="31"/>
          <p:cNvSpPr txBox="true"/>
          <p:nvPr/>
        </p:nvSpPr>
        <p:spPr>
          <a:xfrm rot="0">
            <a:off x="12073726" y="7407721"/>
            <a:ext cx="5041219" cy="439420"/>
          </a:xfrm>
          <a:prstGeom prst="rect">
            <a:avLst/>
          </a:prstGeom>
        </p:spPr>
        <p:txBody>
          <a:bodyPr anchor="t" rtlCol="false" tIns="0" lIns="0" bIns="0" rIns="0">
            <a:spAutoFit/>
          </a:bodyPr>
          <a:lstStyle/>
          <a:p>
            <a:pPr algn="l">
              <a:lnSpc>
                <a:spcPts val="3500"/>
              </a:lnSpc>
            </a:pPr>
            <a:r>
              <a:rPr lang="en-US" sz="2800" spc="210">
                <a:solidFill>
                  <a:srgbClr val="000000"/>
                </a:solidFill>
                <a:latin typeface="League Spartan"/>
                <a:ea typeface="League Spartan"/>
                <a:cs typeface="League Spartan"/>
                <a:sym typeface="League Spartan"/>
              </a:rPr>
              <a:t>IMPACT ON STUDENTS</a:t>
            </a:r>
          </a:p>
        </p:txBody>
      </p:sp>
      <p:sp>
        <p:nvSpPr>
          <p:cNvPr name="TextBox 32" id="32"/>
          <p:cNvSpPr txBox="true"/>
          <p:nvPr/>
        </p:nvSpPr>
        <p:spPr>
          <a:xfrm rot="0">
            <a:off x="12065907" y="8237666"/>
            <a:ext cx="5867268" cy="877570"/>
          </a:xfrm>
          <a:prstGeom prst="rect">
            <a:avLst/>
          </a:prstGeom>
        </p:spPr>
        <p:txBody>
          <a:bodyPr anchor="t" rtlCol="false" tIns="0" lIns="0" bIns="0" rIns="0">
            <a:spAutoFit/>
          </a:bodyPr>
          <a:lstStyle/>
          <a:p>
            <a:pPr algn="l">
              <a:lnSpc>
                <a:spcPts val="3500"/>
              </a:lnSpc>
            </a:pPr>
            <a:r>
              <a:rPr lang="en-US" sz="2800" spc="210">
                <a:solidFill>
                  <a:srgbClr val="000000"/>
                </a:solidFill>
                <a:latin typeface="League Spartan"/>
                <a:ea typeface="League Spartan"/>
                <a:cs typeface="League Spartan"/>
                <a:sym typeface="League Spartan"/>
              </a:rPr>
              <a:t>EMBEDDING A CULTURE OF INNOVATION</a:t>
            </a:r>
          </a:p>
        </p:txBody>
      </p:sp>
      <p:sp>
        <p:nvSpPr>
          <p:cNvPr name="Freeform 33" id="33"/>
          <p:cNvSpPr/>
          <p:nvPr/>
        </p:nvSpPr>
        <p:spPr>
          <a:xfrm flipH="false" flipV="false" rot="0">
            <a:off x="10699051" y="8320799"/>
            <a:ext cx="937501" cy="937501"/>
          </a:xfrm>
          <a:custGeom>
            <a:avLst/>
            <a:gdLst/>
            <a:ahLst/>
            <a:cxnLst/>
            <a:rect r="r" b="b" t="t" l="l"/>
            <a:pathLst>
              <a:path h="937501" w="937501">
                <a:moveTo>
                  <a:pt x="0" y="0"/>
                </a:moveTo>
                <a:lnTo>
                  <a:pt x="937501" y="0"/>
                </a:lnTo>
                <a:lnTo>
                  <a:pt x="937501" y="937501"/>
                </a:lnTo>
                <a:lnTo>
                  <a:pt x="0" y="9375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4" id="34"/>
          <p:cNvSpPr txBox="true"/>
          <p:nvPr/>
        </p:nvSpPr>
        <p:spPr>
          <a:xfrm rot="0">
            <a:off x="10942956" y="8511592"/>
            <a:ext cx="449690" cy="460375"/>
          </a:xfrm>
          <a:prstGeom prst="rect">
            <a:avLst/>
          </a:prstGeom>
        </p:spPr>
        <p:txBody>
          <a:bodyPr anchor="t" rtlCol="false" tIns="0" lIns="0" bIns="0" rIns="0">
            <a:spAutoFit/>
          </a:bodyPr>
          <a:lstStyle/>
          <a:p>
            <a:pPr algn="ctr">
              <a:lnSpc>
                <a:spcPts val="3874"/>
              </a:lnSpc>
            </a:pPr>
            <a:r>
              <a:rPr lang="en-US" b="true" sz="2499" spc="187">
                <a:solidFill>
                  <a:srgbClr val="000000"/>
                </a:solidFill>
                <a:latin typeface="Glacial Indifference Bold"/>
                <a:ea typeface="Glacial Indifference Bold"/>
                <a:cs typeface="Glacial Indifference Bold"/>
                <a:sym typeface="Glacial Indifference Bold"/>
              </a:rPr>
              <a:t>7</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4303C"/>
        </a:solidFill>
      </p:bgPr>
    </p:bg>
    <p:spTree>
      <p:nvGrpSpPr>
        <p:cNvPr id="1" name=""/>
        <p:cNvGrpSpPr/>
        <p:nvPr/>
      </p:nvGrpSpPr>
      <p:grpSpPr>
        <a:xfrm>
          <a:off x="0" y="0"/>
          <a:ext cx="0" cy="0"/>
          <a:chOff x="0" y="0"/>
          <a:chExt cx="0" cy="0"/>
        </a:xfrm>
      </p:grpSpPr>
      <p:grpSp>
        <p:nvGrpSpPr>
          <p:cNvPr name="Group 2" id="2"/>
          <p:cNvGrpSpPr/>
          <p:nvPr/>
        </p:nvGrpSpPr>
        <p:grpSpPr>
          <a:xfrm rot="636981">
            <a:off x="5884896" y="-631774"/>
            <a:ext cx="3086100" cy="11470581"/>
            <a:chOff x="0" y="0"/>
            <a:chExt cx="812800" cy="3021058"/>
          </a:xfrm>
        </p:grpSpPr>
        <p:sp>
          <p:nvSpPr>
            <p:cNvPr name="Freeform 3" id="3"/>
            <p:cNvSpPr/>
            <p:nvPr/>
          </p:nvSpPr>
          <p:spPr>
            <a:xfrm flipH="false" flipV="false" rot="0">
              <a:off x="0" y="0"/>
              <a:ext cx="812800" cy="3021058"/>
            </a:xfrm>
            <a:custGeom>
              <a:avLst/>
              <a:gdLst/>
              <a:ahLst/>
              <a:cxnLst/>
              <a:rect r="r" b="b" t="t" l="l"/>
              <a:pathLst>
                <a:path h="3021058" w="812800">
                  <a:moveTo>
                    <a:pt x="0" y="0"/>
                  </a:moveTo>
                  <a:lnTo>
                    <a:pt x="812800" y="0"/>
                  </a:lnTo>
                  <a:lnTo>
                    <a:pt x="812800" y="3021058"/>
                  </a:lnTo>
                  <a:lnTo>
                    <a:pt x="0" y="3021058"/>
                  </a:lnTo>
                  <a:close/>
                </a:path>
              </a:pathLst>
            </a:custGeom>
            <a:solidFill>
              <a:srgbClr val="24303C"/>
            </a:solidFill>
          </p:spPr>
        </p:sp>
        <p:sp>
          <p:nvSpPr>
            <p:cNvPr name="TextBox 4" id="4"/>
            <p:cNvSpPr txBox="true"/>
            <p:nvPr/>
          </p:nvSpPr>
          <p:spPr>
            <a:xfrm>
              <a:off x="0" y="-38100"/>
              <a:ext cx="812800" cy="3059158"/>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627828">
            <a:off x="5372629" y="4697286"/>
            <a:ext cx="449155" cy="5744903"/>
            <a:chOff x="0" y="0"/>
            <a:chExt cx="118296" cy="1513061"/>
          </a:xfrm>
        </p:grpSpPr>
        <p:sp>
          <p:nvSpPr>
            <p:cNvPr name="Freeform 6" id="6"/>
            <p:cNvSpPr/>
            <p:nvPr/>
          </p:nvSpPr>
          <p:spPr>
            <a:xfrm flipH="false" flipV="false" rot="0">
              <a:off x="0" y="0"/>
              <a:ext cx="118296" cy="1513061"/>
            </a:xfrm>
            <a:custGeom>
              <a:avLst/>
              <a:gdLst/>
              <a:ahLst/>
              <a:cxnLst/>
              <a:rect r="r" b="b" t="t" l="l"/>
              <a:pathLst>
                <a:path h="1513061" w="118296">
                  <a:moveTo>
                    <a:pt x="0" y="0"/>
                  </a:moveTo>
                  <a:lnTo>
                    <a:pt x="118296" y="0"/>
                  </a:lnTo>
                  <a:lnTo>
                    <a:pt x="118296" y="1513061"/>
                  </a:lnTo>
                  <a:lnTo>
                    <a:pt x="0" y="1513061"/>
                  </a:lnTo>
                  <a:close/>
                </a:path>
              </a:pathLst>
            </a:custGeom>
            <a:solidFill>
              <a:srgbClr val="F1D85A"/>
            </a:solidFill>
          </p:spPr>
        </p:sp>
        <p:sp>
          <p:nvSpPr>
            <p:cNvPr name="TextBox 7" id="7"/>
            <p:cNvSpPr txBox="true"/>
            <p:nvPr/>
          </p:nvSpPr>
          <p:spPr>
            <a:xfrm>
              <a:off x="0" y="-38100"/>
              <a:ext cx="118296" cy="1551161"/>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5987650" y="0"/>
            <a:ext cx="2300350" cy="2071750"/>
            <a:chOff x="0" y="0"/>
            <a:chExt cx="605853" cy="545646"/>
          </a:xfrm>
        </p:grpSpPr>
        <p:sp>
          <p:nvSpPr>
            <p:cNvPr name="Freeform 9" id="9"/>
            <p:cNvSpPr/>
            <p:nvPr/>
          </p:nvSpPr>
          <p:spPr>
            <a:xfrm flipH="false" flipV="false" rot="0">
              <a:off x="0" y="0"/>
              <a:ext cx="605853" cy="545646"/>
            </a:xfrm>
            <a:custGeom>
              <a:avLst/>
              <a:gdLst/>
              <a:ahLst/>
              <a:cxnLst/>
              <a:rect r="r" b="b" t="t" l="l"/>
              <a:pathLst>
                <a:path h="545646" w="605853">
                  <a:moveTo>
                    <a:pt x="0" y="0"/>
                  </a:moveTo>
                  <a:lnTo>
                    <a:pt x="605853" y="0"/>
                  </a:lnTo>
                  <a:lnTo>
                    <a:pt x="605853" y="545646"/>
                  </a:lnTo>
                  <a:lnTo>
                    <a:pt x="0" y="545646"/>
                  </a:lnTo>
                  <a:close/>
                </a:path>
              </a:pathLst>
            </a:custGeom>
            <a:solidFill>
              <a:srgbClr val="F1D85A"/>
            </a:solidFill>
          </p:spPr>
        </p:sp>
        <p:sp>
          <p:nvSpPr>
            <p:cNvPr name="TextBox 10" id="10"/>
            <p:cNvSpPr txBox="true"/>
            <p:nvPr/>
          </p:nvSpPr>
          <p:spPr>
            <a:xfrm>
              <a:off x="0" y="-38100"/>
              <a:ext cx="605853" cy="583746"/>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6105253" y="14350"/>
            <a:ext cx="2065144" cy="2057400"/>
          </a:xfrm>
          <a:custGeom>
            <a:avLst/>
            <a:gdLst/>
            <a:ahLst/>
            <a:cxnLst/>
            <a:rect r="r" b="b" t="t" l="l"/>
            <a:pathLst>
              <a:path h="2057400" w="2065144">
                <a:moveTo>
                  <a:pt x="0" y="0"/>
                </a:moveTo>
                <a:lnTo>
                  <a:pt x="2065144" y="0"/>
                </a:lnTo>
                <a:lnTo>
                  <a:pt x="2065144"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0" y="0"/>
            <a:ext cx="7278053" cy="10287000"/>
          </a:xfrm>
          <a:custGeom>
            <a:avLst/>
            <a:gdLst/>
            <a:ahLst/>
            <a:cxnLst/>
            <a:rect r="r" b="b" t="t" l="l"/>
            <a:pathLst>
              <a:path h="10287000" w="7278053">
                <a:moveTo>
                  <a:pt x="0" y="0"/>
                </a:moveTo>
                <a:lnTo>
                  <a:pt x="7278053" y="0"/>
                </a:lnTo>
                <a:lnTo>
                  <a:pt x="7278053" y="10287000"/>
                </a:lnTo>
                <a:lnTo>
                  <a:pt x="0" y="10287000"/>
                </a:lnTo>
                <a:lnTo>
                  <a:pt x="0" y="0"/>
                </a:lnTo>
                <a:close/>
              </a:path>
            </a:pathLst>
          </a:custGeom>
          <a:blipFill>
            <a:blip r:embed="rId4"/>
            <a:stretch>
              <a:fillRect l="0" t="0" r="0" b="0"/>
            </a:stretch>
          </a:blipFill>
        </p:spPr>
      </p:sp>
      <p:sp>
        <p:nvSpPr>
          <p:cNvPr name="TextBox 13" id="13"/>
          <p:cNvSpPr txBox="true"/>
          <p:nvPr/>
        </p:nvSpPr>
        <p:spPr>
          <a:xfrm rot="0">
            <a:off x="8086168" y="1235891"/>
            <a:ext cx="8254884" cy="1001457"/>
          </a:xfrm>
          <a:prstGeom prst="rect">
            <a:avLst/>
          </a:prstGeom>
        </p:spPr>
        <p:txBody>
          <a:bodyPr anchor="t" rtlCol="false" tIns="0" lIns="0" bIns="0" rIns="0">
            <a:spAutoFit/>
          </a:bodyPr>
          <a:lstStyle/>
          <a:p>
            <a:pPr algn="l">
              <a:lnSpc>
                <a:spcPts val="7979"/>
              </a:lnSpc>
            </a:pPr>
            <a:r>
              <a:rPr lang="en-US" sz="6383" spc="478">
                <a:solidFill>
                  <a:srgbClr val="FFFFFF"/>
                </a:solidFill>
                <a:latin typeface="League Spartan"/>
                <a:ea typeface="League Spartan"/>
                <a:cs typeface="League Spartan"/>
                <a:sym typeface="League Spartan"/>
              </a:rPr>
              <a:t>PURPOSE</a:t>
            </a:r>
          </a:p>
        </p:txBody>
      </p:sp>
      <p:sp>
        <p:nvSpPr>
          <p:cNvPr name="TextBox 14" id="14"/>
          <p:cNvSpPr txBox="true"/>
          <p:nvPr/>
        </p:nvSpPr>
        <p:spPr>
          <a:xfrm rot="0">
            <a:off x="7765663" y="2498657"/>
            <a:ext cx="9986919" cy="4315973"/>
          </a:xfrm>
          <a:prstGeom prst="rect">
            <a:avLst/>
          </a:prstGeom>
        </p:spPr>
        <p:txBody>
          <a:bodyPr anchor="t" rtlCol="false" tIns="0" lIns="0" bIns="0" rIns="0">
            <a:spAutoFit/>
          </a:bodyPr>
          <a:lstStyle/>
          <a:p>
            <a:pPr algn="l">
              <a:lnSpc>
                <a:spcPts val="4277"/>
              </a:lnSpc>
            </a:pPr>
            <a:r>
              <a:rPr lang="en-US" sz="2759" spc="206">
                <a:solidFill>
                  <a:srgbClr val="FFFFFF"/>
                </a:solidFill>
                <a:latin typeface="Glacial Indifference"/>
                <a:ea typeface="Glacial Indifference"/>
                <a:cs typeface="Glacial Indifference"/>
                <a:sym typeface="Glacial Indifference"/>
              </a:rPr>
              <a:t>Session Aim: To explore how teacher-led experimentation has driven transformation at Newham College</a:t>
            </a:r>
          </a:p>
          <a:p>
            <a:pPr algn="l">
              <a:lnSpc>
                <a:spcPts val="4277"/>
              </a:lnSpc>
            </a:pPr>
          </a:p>
          <a:p>
            <a:pPr algn="l">
              <a:lnSpc>
                <a:spcPts val="4277"/>
              </a:lnSpc>
            </a:pPr>
            <a:r>
              <a:rPr lang="en-US" sz="2759" i="true" spc="206">
                <a:solidFill>
                  <a:srgbClr val="FFFFFF"/>
                </a:solidFill>
                <a:latin typeface="Glacial Indifference Italics"/>
                <a:ea typeface="Glacial Indifference Italics"/>
                <a:cs typeface="Glacial Indifference Italics"/>
                <a:sym typeface="Glacial Indifference Italics"/>
              </a:rPr>
              <a:t>The growth mindset fuels this development, reminding students and educators alike that the zone of proximal development is a valid and powerful place to be.</a:t>
            </a:r>
          </a:p>
          <a:p>
            <a:pPr algn="l">
              <a:lnSpc>
                <a:spcPts val="4277"/>
              </a:lnSpc>
            </a:pPr>
          </a:p>
        </p:txBody>
      </p:sp>
      <p:sp>
        <p:nvSpPr>
          <p:cNvPr name="TextBox 15" id="15"/>
          <p:cNvSpPr txBox="true"/>
          <p:nvPr/>
        </p:nvSpPr>
        <p:spPr>
          <a:xfrm rot="0">
            <a:off x="7765663" y="7758746"/>
            <a:ext cx="4907117" cy="1768988"/>
          </a:xfrm>
          <a:prstGeom prst="rect">
            <a:avLst/>
          </a:prstGeom>
        </p:spPr>
        <p:txBody>
          <a:bodyPr anchor="t" rtlCol="false" tIns="0" lIns="0" bIns="0" rIns="0">
            <a:spAutoFit/>
          </a:bodyPr>
          <a:lstStyle/>
          <a:p>
            <a:pPr algn="l">
              <a:lnSpc>
                <a:spcPts val="4742"/>
              </a:lnSpc>
            </a:pPr>
            <a:r>
              <a:rPr lang="en-US" sz="3059" spc="229">
                <a:solidFill>
                  <a:srgbClr val="FFFFFF"/>
                </a:solidFill>
                <a:latin typeface="Glacial Indifference"/>
                <a:ea typeface="Glacial Indifference"/>
                <a:cs typeface="Glacial Indifference"/>
                <a:sym typeface="Glacial Indifference"/>
              </a:rPr>
              <a:t>Why teacher-led experimentation?</a:t>
            </a:r>
          </a:p>
          <a:p>
            <a:pPr algn="l">
              <a:lnSpc>
                <a:spcPts val="4742"/>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1D85A"/>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9687401" cy="8802552"/>
            <a:chOff x="0" y="0"/>
            <a:chExt cx="2551414" cy="2318368"/>
          </a:xfrm>
        </p:grpSpPr>
        <p:sp>
          <p:nvSpPr>
            <p:cNvPr name="Freeform 3" id="3"/>
            <p:cNvSpPr/>
            <p:nvPr/>
          </p:nvSpPr>
          <p:spPr>
            <a:xfrm flipH="false" flipV="false" rot="0">
              <a:off x="0" y="0"/>
              <a:ext cx="2551414" cy="2318368"/>
            </a:xfrm>
            <a:custGeom>
              <a:avLst/>
              <a:gdLst/>
              <a:ahLst/>
              <a:cxnLst/>
              <a:rect r="r" b="b" t="t" l="l"/>
              <a:pathLst>
                <a:path h="2318368" w="2551414">
                  <a:moveTo>
                    <a:pt x="0" y="0"/>
                  </a:moveTo>
                  <a:lnTo>
                    <a:pt x="2551414" y="0"/>
                  </a:lnTo>
                  <a:lnTo>
                    <a:pt x="2551414" y="2318368"/>
                  </a:lnTo>
                  <a:lnTo>
                    <a:pt x="0" y="2318368"/>
                  </a:lnTo>
                  <a:close/>
                </a:path>
              </a:pathLst>
            </a:custGeom>
            <a:solidFill>
              <a:srgbClr val="000000">
                <a:alpha val="0"/>
              </a:srgbClr>
            </a:solidFill>
            <a:ln w="47625" cap="sq">
              <a:solidFill>
                <a:srgbClr val="000000"/>
              </a:solidFill>
              <a:prstDash val="solid"/>
              <a:miter/>
            </a:ln>
          </p:spPr>
        </p:sp>
        <p:sp>
          <p:nvSpPr>
            <p:cNvPr name="TextBox 4" id="4"/>
            <p:cNvSpPr txBox="true"/>
            <p:nvPr/>
          </p:nvSpPr>
          <p:spPr>
            <a:xfrm>
              <a:off x="0" y="-38100"/>
              <a:ext cx="2551414" cy="2356468"/>
            </a:xfrm>
            <a:prstGeom prst="rect">
              <a:avLst/>
            </a:prstGeom>
          </p:spPr>
          <p:txBody>
            <a:bodyPr anchor="ctr" rtlCol="false" tIns="50800" lIns="50800" bIns="50800" rIns="50800"/>
            <a:lstStyle/>
            <a:p>
              <a:pPr algn="ctr">
                <a:lnSpc>
                  <a:spcPts val="2659"/>
                </a:lnSpc>
                <a:spcBef>
                  <a:spcPct val="0"/>
                </a:spcBef>
              </a:pPr>
            </a:p>
          </p:txBody>
        </p:sp>
      </p:grpSp>
      <p:sp>
        <p:nvSpPr>
          <p:cNvPr name="AutoShape 5" id="5"/>
          <p:cNvSpPr/>
          <p:nvPr/>
        </p:nvSpPr>
        <p:spPr>
          <a:xfrm>
            <a:off x="1615886" y="3398653"/>
            <a:ext cx="3972890" cy="0"/>
          </a:xfrm>
          <a:prstGeom prst="line">
            <a:avLst/>
          </a:prstGeom>
          <a:ln cap="flat" w="38100">
            <a:solidFill>
              <a:srgbClr val="A89226"/>
            </a:solidFill>
            <a:prstDash val="solid"/>
            <a:headEnd type="none" len="sm" w="sm"/>
            <a:tailEnd type="none" len="sm" w="sm"/>
          </a:ln>
        </p:spPr>
      </p:sp>
      <p:sp>
        <p:nvSpPr>
          <p:cNvPr name="Freeform 6" id="6"/>
          <p:cNvSpPr/>
          <p:nvPr/>
        </p:nvSpPr>
        <p:spPr>
          <a:xfrm flipH="false" flipV="false" rot="0">
            <a:off x="10961478" y="0"/>
            <a:ext cx="7326522" cy="10287000"/>
          </a:xfrm>
          <a:custGeom>
            <a:avLst/>
            <a:gdLst/>
            <a:ahLst/>
            <a:cxnLst/>
            <a:rect r="r" b="b" t="t" l="l"/>
            <a:pathLst>
              <a:path h="10287000" w="7326522">
                <a:moveTo>
                  <a:pt x="0" y="0"/>
                </a:moveTo>
                <a:lnTo>
                  <a:pt x="7326522" y="0"/>
                </a:lnTo>
                <a:lnTo>
                  <a:pt x="7326522" y="10287000"/>
                </a:lnTo>
                <a:lnTo>
                  <a:pt x="0" y="10287000"/>
                </a:lnTo>
                <a:lnTo>
                  <a:pt x="0" y="0"/>
                </a:lnTo>
                <a:close/>
              </a:path>
            </a:pathLst>
          </a:custGeom>
          <a:blipFill>
            <a:blip r:embed="rId2"/>
            <a:stretch>
              <a:fillRect l="0" t="0" r="0" b="-665"/>
            </a:stretch>
          </a:blipFill>
        </p:spPr>
      </p:sp>
      <p:sp>
        <p:nvSpPr>
          <p:cNvPr name="Freeform 7" id="7"/>
          <p:cNvSpPr/>
          <p:nvPr/>
        </p:nvSpPr>
        <p:spPr>
          <a:xfrm flipH="false" flipV="false" rot="0">
            <a:off x="14429502" y="9409626"/>
            <a:ext cx="843253" cy="843253"/>
          </a:xfrm>
          <a:custGeom>
            <a:avLst/>
            <a:gdLst/>
            <a:ahLst/>
            <a:cxnLst/>
            <a:rect r="r" b="b" t="t" l="l"/>
            <a:pathLst>
              <a:path h="843253" w="843253">
                <a:moveTo>
                  <a:pt x="0" y="0"/>
                </a:moveTo>
                <a:lnTo>
                  <a:pt x="843253" y="0"/>
                </a:lnTo>
                <a:lnTo>
                  <a:pt x="843253" y="843252"/>
                </a:lnTo>
                <a:lnTo>
                  <a:pt x="0" y="843252"/>
                </a:lnTo>
                <a:lnTo>
                  <a:pt x="0" y="0"/>
                </a:lnTo>
                <a:close/>
              </a:path>
            </a:pathLst>
          </a:custGeom>
          <a:blipFill>
            <a:blip r:embed="rId3"/>
            <a:stretch>
              <a:fillRect l="0" t="0" r="0" b="0"/>
            </a:stretch>
          </a:blipFill>
        </p:spPr>
      </p:sp>
      <p:sp>
        <p:nvSpPr>
          <p:cNvPr name="TextBox 8" id="8"/>
          <p:cNvSpPr txBox="true"/>
          <p:nvPr/>
        </p:nvSpPr>
        <p:spPr>
          <a:xfrm rot="0">
            <a:off x="1348898" y="1473969"/>
            <a:ext cx="9128470" cy="1391285"/>
          </a:xfrm>
          <a:prstGeom prst="rect">
            <a:avLst/>
          </a:prstGeom>
        </p:spPr>
        <p:txBody>
          <a:bodyPr anchor="t" rtlCol="false" tIns="0" lIns="0" bIns="0" rIns="0">
            <a:spAutoFit/>
          </a:bodyPr>
          <a:lstStyle/>
          <a:p>
            <a:pPr algn="l">
              <a:lnSpc>
                <a:spcPts val="5500"/>
              </a:lnSpc>
            </a:pPr>
            <a:r>
              <a:rPr lang="en-US" sz="4400" spc="330">
                <a:solidFill>
                  <a:srgbClr val="000000"/>
                </a:solidFill>
                <a:latin typeface="League Spartan"/>
                <a:ea typeface="League Spartan"/>
                <a:cs typeface="League Spartan"/>
                <a:sym typeface="League Spartan"/>
              </a:rPr>
              <a:t>IMPORTANCE OF TEACHER-LED EXPERIMENTS</a:t>
            </a:r>
          </a:p>
        </p:txBody>
      </p:sp>
      <p:sp>
        <p:nvSpPr>
          <p:cNvPr name="TextBox 9" id="9"/>
          <p:cNvSpPr txBox="true"/>
          <p:nvPr/>
        </p:nvSpPr>
        <p:spPr>
          <a:xfrm rot="0">
            <a:off x="1615886" y="3543300"/>
            <a:ext cx="8861481" cy="1600200"/>
          </a:xfrm>
          <a:prstGeom prst="rect">
            <a:avLst/>
          </a:prstGeom>
        </p:spPr>
        <p:txBody>
          <a:bodyPr anchor="t" rtlCol="false" tIns="0" lIns="0" bIns="0" rIns="0">
            <a:spAutoFit/>
          </a:bodyPr>
          <a:lstStyle/>
          <a:p>
            <a:pPr algn="l">
              <a:lnSpc>
                <a:spcPts val="3191"/>
              </a:lnSpc>
            </a:pPr>
            <a:r>
              <a:rPr lang="en-US" sz="2659" spc="53">
                <a:solidFill>
                  <a:srgbClr val="000000"/>
                </a:solidFill>
                <a:latin typeface="Glacial Indifference"/>
                <a:ea typeface="Glacial Indifference"/>
                <a:cs typeface="Glacial Indifference"/>
                <a:sym typeface="Glacial Indifference"/>
              </a:rPr>
              <a:t>“Teachers a</a:t>
            </a:r>
            <a:r>
              <a:rPr lang="en-US" sz="2659" spc="53">
                <a:solidFill>
                  <a:srgbClr val="000000"/>
                </a:solidFill>
                <a:latin typeface="Glacial Indifference"/>
                <a:ea typeface="Glacial Indifference"/>
                <a:cs typeface="Glacial Indifference"/>
                <a:sym typeface="Glacial Indifference"/>
              </a:rPr>
              <a:t>re more likely to implement and sustain effective practices when they are involved in selecting, adapting, and evaluating the approaches they use.”</a:t>
            </a:r>
          </a:p>
          <a:p>
            <a:pPr algn="l">
              <a:lnSpc>
                <a:spcPts val="3191"/>
              </a:lnSpc>
            </a:pPr>
            <a:r>
              <a:rPr lang="en-US" sz="2659" spc="53">
                <a:solidFill>
                  <a:srgbClr val="000000"/>
                </a:solidFill>
                <a:latin typeface="Glacial Indifference"/>
                <a:ea typeface="Glacial Indifference"/>
                <a:cs typeface="Glacial Indifference"/>
                <a:sym typeface="Glacial Indifference"/>
              </a:rPr>
              <a:t> — EEF: “Effective Professional Development” (2021)</a:t>
            </a:r>
          </a:p>
        </p:txBody>
      </p:sp>
      <p:sp>
        <p:nvSpPr>
          <p:cNvPr name="TextBox 10" id="10"/>
          <p:cNvSpPr txBox="true"/>
          <p:nvPr/>
        </p:nvSpPr>
        <p:spPr>
          <a:xfrm rot="0">
            <a:off x="1377152" y="5430702"/>
            <a:ext cx="9100215" cy="4400550"/>
          </a:xfrm>
          <a:prstGeom prst="rect">
            <a:avLst/>
          </a:prstGeom>
        </p:spPr>
        <p:txBody>
          <a:bodyPr anchor="t" rtlCol="false" tIns="0" lIns="0" bIns="0" rIns="0">
            <a:spAutoFit/>
          </a:bodyPr>
          <a:lstStyle/>
          <a:p>
            <a:pPr algn="l">
              <a:lnSpc>
                <a:spcPts val="3191"/>
              </a:lnSpc>
            </a:pPr>
            <a:r>
              <a:rPr lang="en-US" sz="2659" spc="53">
                <a:solidFill>
                  <a:srgbClr val="000000"/>
                </a:solidFill>
                <a:latin typeface="Glacial Indifference"/>
                <a:ea typeface="Glacial Indifference"/>
                <a:cs typeface="Glacial Indifference"/>
                <a:sym typeface="Glacial Indifference"/>
              </a:rPr>
              <a:t>Link to</a:t>
            </a:r>
            <a:r>
              <a:rPr lang="en-US" sz="2659" spc="53">
                <a:solidFill>
                  <a:srgbClr val="000000"/>
                </a:solidFill>
                <a:latin typeface="Glacial Indifference"/>
                <a:ea typeface="Glacial Indifference"/>
                <a:cs typeface="Glacial Indifference"/>
                <a:sym typeface="Glacial Indifference"/>
              </a:rPr>
              <a:t> professional standards (1,9,10), modern frameworks and innitiatives (Education 4.0, ESD, Digital Capability, LSIP priorities);</a:t>
            </a:r>
          </a:p>
          <a:p>
            <a:pPr algn="l">
              <a:lnSpc>
                <a:spcPts val="3191"/>
              </a:lnSpc>
            </a:pPr>
            <a:r>
              <a:rPr lang="en-US" sz="2659" spc="53">
                <a:solidFill>
                  <a:srgbClr val="000000"/>
                </a:solidFill>
                <a:latin typeface="Glacial Indifference"/>
                <a:ea typeface="Glacial Indifference"/>
                <a:cs typeface="Glacial Indifference"/>
                <a:sym typeface="Glacial Indifference"/>
              </a:rPr>
              <a:t>Teachers best know their learners and context;</a:t>
            </a:r>
          </a:p>
          <a:p>
            <a:pPr algn="l">
              <a:lnSpc>
                <a:spcPts val="3191"/>
              </a:lnSpc>
            </a:pPr>
            <a:r>
              <a:rPr lang="en-US" sz="2659" spc="53">
                <a:solidFill>
                  <a:srgbClr val="000000"/>
                </a:solidFill>
                <a:latin typeface="Glacial Indifference"/>
                <a:ea typeface="Glacial Indifference"/>
                <a:cs typeface="Glacial Indifference"/>
                <a:sym typeface="Glacial Indifference"/>
              </a:rPr>
              <a:t>An opportunity to reflect on and develop their pedagogical content knowledge;</a:t>
            </a:r>
          </a:p>
          <a:p>
            <a:pPr algn="l">
              <a:lnSpc>
                <a:spcPts val="3191"/>
              </a:lnSpc>
            </a:pPr>
            <a:r>
              <a:rPr lang="en-US" sz="2659" spc="53">
                <a:solidFill>
                  <a:srgbClr val="000000"/>
                </a:solidFill>
                <a:latin typeface="Glacial Indifference"/>
                <a:ea typeface="Glacial Indifference"/>
                <a:cs typeface="Glacial Indifference"/>
                <a:sym typeface="Glacial Indifference"/>
              </a:rPr>
              <a:t>Bottom-up innovation supports:</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Ownership</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Authenticity</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Sustainable professional growth</a:t>
            </a:r>
          </a:p>
          <a:p>
            <a:pPr algn="l">
              <a:lnSpc>
                <a:spcPts val="3191"/>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grpSp>
        <p:nvGrpSpPr>
          <p:cNvPr name="Group 2" id="2"/>
          <p:cNvGrpSpPr/>
          <p:nvPr/>
        </p:nvGrpSpPr>
        <p:grpSpPr>
          <a:xfrm rot="0">
            <a:off x="1282718" y="6315115"/>
            <a:ext cx="3500150" cy="1160860"/>
            <a:chOff x="0" y="0"/>
            <a:chExt cx="1602973" cy="531642"/>
          </a:xfrm>
        </p:grpSpPr>
        <p:sp>
          <p:nvSpPr>
            <p:cNvPr name="Freeform 3" id="3"/>
            <p:cNvSpPr/>
            <p:nvPr/>
          </p:nvSpPr>
          <p:spPr>
            <a:xfrm flipH="false" flipV="false" rot="0">
              <a:off x="0" y="0"/>
              <a:ext cx="1602973" cy="531642"/>
            </a:xfrm>
            <a:custGeom>
              <a:avLst/>
              <a:gdLst/>
              <a:ahLst/>
              <a:cxnLst/>
              <a:rect r="r" b="b" t="t" l="l"/>
              <a:pathLst>
                <a:path h="531642" w="1602973">
                  <a:moveTo>
                    <a:pt x="44238" y="0"/>
                  </a:moveTo>
                  <a:lnTo>
                    <a:pt x="1558736" y="0"/>
                  </a:lnTo>
                  <a:cubicBezTo>
                    <a:pt x="1570468" y="0"/>
                    <a:pt x="1581720" y="4661"/>
                    <a:pt x="1590017" y="12957"/>
                  </a:cubicBezTo>
                  <a:cubicBezTo>
                    <a:pt x="1598313" y="21253"/>
                    <a:pt x="1602973" y="32505"/>
                    <a:pt x="1602973" y="44238"/>
                  </a:cubicBezTo>
                  <a:lnTo>
                    <a:pt x="1602973" y="487404"/>
                  </a:lnTo>
                  <a:cubicBezTo>
                    <a:pt x="1602973" y="499137"/>
                    <a:pt x="1598313" y="510389"/>
                    <a:pt x="1590017" y="518685"/>
                  </a:cubicBezTo>
                  <a:cubicBezTo>
                    <a:pt x="1581720" y="526981"/>
                    <a:pt x="1570468" y="531642"/>
                    <a:pt x="1558736" y="531642"/>
                  </a:cubicBezTo>
                  <a:lnTo>
                    <a:pt x="44238" y="531642"/>
                  </a:lnTo>
                  <a:cubicBezTo>
                    <a:pt x="32505" y="531642"/>
                    <a:pt x="21253" y="526981"/>
                    <a:pt x="12957" y="518685"/>
                  </a:cubicBezTo>
                  <a:cubicBezTo>
                    <a:pt x="4661" y="510389"/>
                    <a:pt x="0" y="499137"/>
                    <a:pt x="0" y="487404"/>
                  </a:cubicBezTo>
                  <a:lnTo>
                    <a:pt x="0" y="44238"/>
                  </a:lnTo>
                  <a:cubicBezTo>
                    <a:pt x="0" y="32505"/>
                    <a:pt x="4661" y="21253"/>
                    <a:pt x="12957" y="12957"/>
                  </a:cubicBezTo>
                  <a:cubicBezTo>
                    <a:pt x="21253" y="4661"/>
                    <a:pt x="32505" y="0"/>
                    <a:pt x="44238" y="0"/>
                  </a:cubicBezTo>
                  <a:close/>
                </a:path>
              </a:pathLst>
            </a:custGeom>
            <a:solidFill>
              <a:srgbClr val="000000"/>
            </a:solidFill>
          </p:spPr>
        </p:sp>
        <p:sp>
          <p:nvSpPr>
            <p:cNvPr name="TextBox 4" id="4"/>
            <p:cNvSpPr txBox="true"/>
            <p:nvPr/>
          </p:nvSpPr>
          <p:spPr>
            <a:xfrm>
              <a:off x="0" y="-76200"/>
              <a:ext cx="1602973" cy="607842"/>
            </a:xfrm>
            <a:prstGeom prst="rect">
              <a:avLst/>
            </a:prstGeom>
          </p:spPr>
          <p:txBody>
            <a:bodyPr anchor="ctr" rtlCol="false" tIns="50800" lIns="50800" bIns="50800" rIns="50800"/>
            <a:lstStyle/>
            <a:p>
              <a:pPr algn="ctr">
                <a:lnSpc>
                  <a:spcPts val="2724"/>
                </a:lnSpc>
              </a:pPr>
            </a:p>
          </p:txBody>
        </p:sp>
      </p:grpSp>
      <p:grpSp>
        <p:nvGrpSpPr>
          <p:cNvPr name="Group 5" id="5"/>
          <p:cNvGrpSpPr/>
          <p:nvPr/>
        </p:nvGrpSpPr>
        <p:grpSpPr>
          <a:xfrm rot="0">
            <a:off x="1165747" y="6187997"/>
            <a:ext cx="3500150" cy="1160860"/>
            <a:chOff x="0" y="0"/>
            <a:chExt cx="1602973" cy="531642"/>
          </a:xfrm>
        </p:grpSpPr>
        <p:sp>
          <p:nvSpPr>
            <p:cNvPr name="Freeform 6" id="6"/>
            <p:cNvSpPr/>
            <p:nvPr/>
          </p:nvSpPr>
          <p:spPr>
            <a:xfrm flipH="false" flipV="false" rot="0">
              <a:off x="0" y="0"/>
              <a:ext cx="1602973" cy="531642"/>
            </a:xfrm>
            <a:custGeom>
              <a:avLst/>
              <a:gdLst/>
              <a:ahLst/>
              <a:cxnLst/>
              <a:rect r="r" b="b" t="t" l="l"/>
              <a:pathLst>
                <a:path h="531642" w="1602973">
                  <a:moveTo>
                    <a:pt x="44238" y="0"/>
                  </a:moveTo>
                  <a:lnTo>
                    <a:pt x="1558736" y="0"/>
                  </a:lnTo>
                  <a:cubicBezTo>
                    <a:pt x="1570468" y="0"/>
                    <a:pt x="1581720" y="4661"/>
                    <a:pt x="1590017" y="12957"/>
                  </a:cubicBezTo>
                  <a:cubicBezTo>
                    <a:pt x="1598313" y="21253"/>
                    <a:pt x="1602973" y="32505"/>
                    <a:pt x="1602973" y="44238"/>
                  </a:cubicBezTo>
                  <a:lnTo>
                    <a:pt x="1602973" y="487404"/>
                  </a:lnTo>
                  <a:cubicBezTo>
                    <a:pt x="1602973" y="499137"/>
                    <a:pt x="1598313" y="510389"/>
                    <a:pt x="1590017" y="518685"/>
                  </a:cubicBezTo>
                  <a:cubicBezTo>
                    <a:pt x="1581720" y="526981"/>
                    <a:pt x="1570468" y="531642"/>
                    <a:pt x="1558736" y="531642"/>
                  </a:cubicBezTo>
                  <a:lnTo>
                    <a:pt x="44238" y="531642"/>
                  </a:lnTo>
                  <a:cubicBezTo>
                    <a:pt x="32505" y="531642"/>
                    <a:pt x="21253" y="526981"/>
                    <a:pt x="12957" y="518685"/>
                  </a:cubicBezTo>
                  <a:cubicBezTo>
                    <a:pt x="4661" y="510389"/>
                    <a:pt x="0" y="499137"/>
                    <a:pt x="0" y="487404"/>
                  </a:cubicBezTo>
                  <a:lnTo>
                    <a:pt x="0" y="44238"/>
                  </a:lnTo>
                  <a:cubicBezTo>
                    <a:pt x="0" y="32505"/>
                    <a:pt x="4661" y="21253"/>
                    <a:pt x="12957" y="12957"/>
                  </a:cubicBezTo>
                  <a:cubicBezTo>
                    <a:pt x="21253" y="4661"/>
                    <a:pt x="32505" y="0"/>
                    <a:pt x="44238" y="0"/>
                  </a:cubicBezTo>
                  <a:close/>
                </a:path>
              </a:pathLst>
            </a:custGeom>
            <a:solidFill>
              <a:srgbClr val="FFC61A"/>
            </a:solidFill>
          </p:spPr>
        </p:sp>
        <p:sp>
          <p:nvSpPr>
            <p:cNvPr name="TextBox 7" id="7"/>
            <p:cNvSpPr txBox="true"/>
            <p:nvPr/>
          </p:nvSpPr>
          <p:spPr>
            <a:xfrm>
              <a:off x="0" y="-76200"/>
              <a:ext cx="1602973" cy="607842"/>
            </a:xfrm>
            <a:prstGeom prst="rect">
              <a:avLst/>
            </a:prstGeom>
          </p:spPr>
          <p:txBody>
            <a:bodyPr anchor="ctr" rtlCol="false" tIns="50800" lIns="50800" bIns="50800" rIns="50800"/>
            <a:lstStyle/>
            <a:p>
              <a:pPr algn="ctr">
                <a:lnSpc>
                  <a:spcPts val="2724"/>
                </a:lnSpc>
              </a:pPr>
            </a:p>
          </p:txBody>
        </p:sp>
      </p:grpSp>
      <p:grpSp>
        <p:nvGrpSpPr>
          <p:cNvPr name="Group 8" id="8"/>
          <p:cNvGrpSpPr/>
          <p:nvPr/>
        </p:nvGrpSpPr>
        <p:grpSpPr>
          <a:xfrm rot="0">
            <a:off x="5397261" y="6388639"/>
            <a:ext cx="3500150" cy="1160860"/>
            <a:chOff x="0" y="0"/>
            <a:chExt cx="1602973" cy="531642"/>
          </a:xfrm>
        </p:grpSpPr>
        <p:sp>
          <p:nvSpPr>
            <p:cNvPr name="Freeform 9" id="9"/>
            <p:cNvSpPr/>
            <p:nvPr/>
          </p:nvSpPr>
          <p:spPr>
            <a:xfrm flipH="false" flipV="false" rot="0">
              <a:off x="0" y="0"/>
              <a:ext cx="1602973" cy="531642"/>
            </a:xfrm>
            <a:custGeom>
              <a:avLst/>
              <a:gdLst/>
              <a:ahLst/>
              <a:cxnLst/>
              <a:rect r="r" b="b" t="t" l="l"/>
              <a:pathLst>
                <a:path h="531642" w="1602973">
                  <a:moveTo>
                    <a:pt x="44238" y="0"/>
                  </a:moveTo>
                  <a:lnTo>
                    <a:pt x="1558736" y="0"/>
                  </a:lnTo>
                  <a:cubicBezTo>
                    <a:pt x="1570468" y="0"/>
                    <a:pt x="1581720" y="4661"/>
                    <a:pt x="1590017" y="12957"/>
                  </a:cubicBezTo>
                  <a:cubicBezTo>
                    <a:pt x="1598313" y="21253"/>
                    <a:pt x="1602973" y="32505"/>
                    <a:pt x="1602973" y="44238"/>
                  </a:cubicBezTo>
                  <a:lnTo>
                    <a:pt x="1602973" y="487404"/>
                  </a:lnTo>
                  <a:cubicBezTo>
                    <a:pt x="1602973" y="499137"/>
                    <a:pt x="1598313" y="510389"/>
                    <a:pt x="1590017" y="518685"/>
                  </a:cubicBezTo>
                  <a:cubicBezTo>
                    <a:pt x="1581720" y="526981"/>
                    <a:pt x="1570468" y="531642"/>
                    <a:pt x="1558736" y="531642"/>
                  </a:cubicBezTo>
                  <a:lnTo>
                    <a:pt x="44238" y="531642"/>
                  </a:lnTo>
                  <a:cubicBezTo>
                    <a:pt x="32505" y="531642"/>
                    <a:pt x="21253" y="526981"/>
                    <a:pt x="12957" y="518685"/>
                  </a:cubicBezTo>
                  <a:cubicBezTo>
                    <a:pt x="4661" y="510389"/>
                    <a:pt x="0" y="499137"/>
                    <a:pt x="0" y="487404"/>
                  </a:cubicBezTo>
                  <a:lnTo>
                    <a:pt x="0" y="44238"/>
                  </a:lnTo>
                  <a:cubicBezTo>
                    <a:pt x="0" y="32505"/>
                    <a:pt x="4661" y="21253"/>
                    <a:pt x="12957" y="12957"/>
                  </a:cubicBezTo>
                  <a:cubicBezTo>
                    <a:pt x="21253" y="4661"/>
                    <a:pt x="32505" y="0"/>
                    <a:pt x="44238" y="0"/>
                  </a:cubicBezTo>
                  <a:close/>
                </a:path>
              </a:pathLst>
            </a:custGeom>
            <a:solidFill>
              <a:srgbClr val="000000"/>
            </a:solidFill>
          </p:spPr>
        </p:sp>
        <p:sp>
          <p:nvSpPr>
            <p:cNvPr name="TextBox 10" id="10"/>
            <p:cNvSpPr txBox="true"/>
            <p:nvPr/>
          </p:nvSpPr>
          <p:spPr>
            <a:xfrm>
              <a:off x="0" y="-76200"/>
              <a:ext cx="1602973" cy="607842"/>
            </a:xfrm>
            <a:prstGeom prst="rect">
              <a:avLst/>
            </a:prstGeom>
          </p:spPr>
          <p:txBody>
            <a:bodyPr anchor="ctr" rtlCol="false" tIns="50800" lIns="50800" bIns="50800" rIns="50800"/>
            <a:lstStyle/>
            <a:p>
              <a:pPr algn="ctr">
                <a:lnSpc>
                  <a:spcPts val="2724"/>
                </a:lnSpc>
              </a:pPr>
            </a:p>
          </p:txBody>
        </p:sp>
      </p:grpSp>
      <p:grpSp>
        <p:nvGrpSpPr>
          <p:cNvPr name="Group 11" id="11"/>
          <p:cNvGrpSpPr/>
          <p:nvPr/>
        </p:nvGrpSpPr>
        <p:grpSpPr>
          <a:xfrm rot="0">
            <a:off x="5280290" y="6261520"/>
            <a:ext cx="3500150" cy="1160860"/>
            <a:chOff x="0" y="0"/>
            <a:chExt cx="1602973" cy="531642"/>
          </a:xfrm>
        </p:grpSpPr>
        <p:sp>
          <p:nvSpPr>
            <p:cNvPr name="Freeform 12" id="12"/>
            <p:cNvSpPr/>
            <p:nvPr/>
          </p:nvSpPr>
          <p:spPr>
            <a:xfrm flipH="false" flipV="false" rot="0">
              <a:off x="0" y="0"/>
              <a:ext cx="1602973" cy="531642"/>
            </a:xfrm>
            <a:custGeom>
              <a:avLst/>
              <a:gdLst/>
              <a:ahLst/>
              <a:cxnLst/>
              <a:rect r="r" b="b" t="t" l="l"/>
              <a:pathLst>
                <a:path h="531642" w="1602973">
                  <a:moveTo>
                    <a:pt x="44238" y="0"/>
                  </a:moveTo>
                  <a:lnTo>
                    <a:pt x="1558736" y="0"/>
                  </a:lnTo>
                  <a:cubicBezTo>
                    <a:pt x="1570468" y="0"/>
                    <a:pt x="1581720" y="4661"/>
                    <a:pt x="1590017" y="12957"/>
                  </a:cubicBezTo>
                  <a:cubicBezTo>
                    <a:pt x="1598313" y="21253"/>
                    <a:pt x="1602973" y="32505"/>
                    <a:pt x="1602973" y="44238"/>
                  </a:cubicBezTo>
                  <a:lnTo>
                    <a:pt x="1602973" y="487404"/>
                  </a:lnTo>
                  <a:cubicBezTo>
                    <a:pt x="1602973" y="499137"/>
                    <a:pt x="1598313" y="510389"/>
                    <a:pt x="1590017" y="518685"/>
                  </a:cubicBezTo>
                  <a:cubicBezTo>
                    <a:pt x="1581720" y="526981"/>
                    <a:pt x="1570468" y="531642"/>
                    <a:pt x="1558736" y="531642"/>
                  </a:cubicBezTo>
                  <a:lnTo>
                    <a:pt x="44238" y="531642"/>
                  </a:lnTo>
                  <a:cubicBezTo>
                    <a:pt x="32505" y="531642"/>
                    <a:pt x="21253" y="526981"/>
                    <a:pt x="12957" y="518685"/>
                  </a:cubicBezTo>
                  <a:cubicBezTo>
                    <a:pt x="4661" y="510389"/>
                    <a:pt x="0" y="499137"/>
                    <a:pt x="0" y="487404"/>
                  </a:cubicBezTo>
                  <a:lnTo>
                    <a:pt x="0" y="44238"/>
                  </a:lnTo>
                  <a:cubicBezTo>
                    <a:pt x="0" y="32505"/>
                    <a:pt x="4661" y="21253"/>
                    <a:pt x="12957" y="12957"/>
                  </a:cubicBezTo>
                  <a:cubicBezTo>
                    <a:pt x="21253" y="4661"/>
                    <a:pt x="32505" y="0"/>
                    <a:pt x="44238" y="0"/>
                  </a:cubicBezTo>
                  <a:close/>
                </a:path>
              </a:pathLst>
            </a:custGeom>
            <a:solidFill>
              <a:srgbClr val="FFC61A"/>
            </a:solidFill>
          </p:spPr>
        </p:sp>
        <p:sp>
          <p:nvSpPr>
            <p:cNvPr name="TextBox 13" id="13"/>
            <p:cNvSpPr txBox="true"/>
            <p:nvPr/>
          </p:nvSpPr>
          <p:spPr>
            <a:xfrm>
              <a:off x="0" y="-76200"/>
              <a:ext cx="1602973" cy="607842"/>
            </a:xfrm>
            <a:prstGeom prst="rect">
              <a:avLst/>
            </a:prstGeom>
          </p:spPr>
          <p:txBody>
            <a:bodyPr anchor="ctr" rtlCol="false" tIns="50800" lIns="50800" bIns="50800" rIns="50800"/>
            <a:lstStyle/>
            <a:p>
              <a:pPr algn="ctr">
                <a:lnSpc>
                  <a:spcPts val="2724"/>
                </a:lnSpc>
              </a:pPr>
            </a:p>
          </p:txBody>
        </p:sp>
      </p:grpSp>
      <p:grpSp>
        <p:nvGrpSpPr>
          <p:cNvPr name="Group 14" id="14"/>
          <p:cNvGrpSpPr/>
          <p:nvPr/>
        </p:nvGrpSpPr>
        <p:grpSpPr>
          <a:xfrm rot="0">
            <a:off x="9509682" y="6388639"/>
            <a:ext cx="3500150" cy="1160860"/>
            <a:chOff x="0" y="0"/>
            <a:chExt cx="1602973" cy="531642"/>
          </a:xfrm>
        </p:grpSpPr>
        <p:sp>
          <p:nvSpPr>
            <p:cNvPr name="Freeform 15" id="15"/>
            <p:cNvSpPr/>
            <p:nvPr/>
          </p:nvSpPr>
          <p:spPr>
            <a:xfrm flipH="false" flipV="false" rot="0">
              <a:off x="0" y="0"/>
              <a:ext cx="1602973" cy="531642"/>
            </a:xfrm>
            <a:custGeom>
              <a:avLst/>
              <a:gdLst/>
              <a:ahLst/>
              <a:cxnLst/>
              <a:rect r="r" b="b" t="t" l="l"/>
              <a:pathLst>
                <a:path h="531642" w="1602973">
                  <a:moveTo>
                    <a:pt x="44238" y="0"/>
                  </a:moveTo>
                  <a:lnTo>
                    <a:pt x="1558736" y="0"/>
                  </a:lnTo>
                  <a:cubicBezTo>
                    <a:pt x="1570468" y="0"/>
                    <a:pt x="1581720" y="4661"/>
                    <a:pt x="1590017" y="12957"/>
                  </a:cubicBezTo>
                  <a:cubicBezTo>
                    <a:pt x="1598313" y="21253"/>
                    <a:pt x="1602973" y="32505"/>
                    <a:pt x="1602973" y="44238"/>
                  </a:cubicBezTo>
                  <a:lnTo>
                    <a:pt x="1602973" y="487404"/>
                  </a:lnTo>
                  <a:cubicBezTo>
                    <a:pt x="1602973" y="499137"/>
                    <a:pt x="1598313" y="510389"/>
                    <a:pt x="1590017" y="518685"/>
                  </a:cubicBezTo>
                  <a:cubicBezTo>
                    <a:pt x="1581720" y="526981"/>
                    <a:pt x="1570468" y="531642"/>
                    <a:pt x="1558736" y="531642"/>
                  </a:cubicBezTo>
                  <a:lnTo>
                    <a:pt x="44238" y="531642"/>
                  </a:lnTo>
                  <a:cubicBezTo>
                    <a:pt x="32505" y="531642"/>
                    <a:pt x="21253" y="526981"/>
                    <a:pt x="12957" y="518685"/>
                  </a:cubicBezTo>
                  <a:cubicBezTo>
                    <a:pt x="4661" y="510389"/>
                    <a:pt x="0" y="499137"/>
                    <a:pt x="0" y="487404"/>
                  </a:cubicBezTo>
                  <a:lnTo>
                    <a:pt x="0" y="44238"/>
                  </a:lnTo>
                  <a:cubicBezTo>
                    <a:pt x="0" y="32505"/>
                    <a:pt x="4661" y="21253"/>
                    <a:pt x="12957" y="12957"/>
                  </a:cubicBezTo>
                  <a:cubicBezTo>
                    <a:pt x="21253" y="4661"/>
                    <a:pt x="32505" y="0"/>
                    <a:pt x="44238" y="0"/>
                  </a:cubicBezTo>
                  <a:close/>
                </a:path>
              </a:pathLst>
            </a:custGeom>
            <a:solidFill>
              <a:srgbClr val="000000"/>
            </a:solidFill>
          </p:spPr>
        </p:sp>
        <p:sp>
          <p:nvSpPr>
            <p:cNvPr name="TextBox 16" id="16"/>
            <p:cNvSpPr txBox="true"/>
            <p:nvPr/>
          </p:nvSpPr>
          <p:spPr>
            <a:xfrm>
              <a:off x="0" y="-76200"/>
              <a:ext cx="1602973" cy="607842"/>
            </a:xfrm>
            <a:prstGeom prst="rect">
              <a:avLst/>
            </a:prstGeom>
          </p:spPr>
          <p:txBody>
            <a:bodyPr anchor="ctr" rtlCol="false" tIns="50800" lIns="50800" bIns="50800" rIns="50800"/>
            <a:lstStyle/>
            <a:p>
              <a:pPr algn="ctr">
                <a:lnSpc>
                  <a:spcPts val="2724"/>
                </a:lnSpc>
              </a:pPr>
            </a:p>
          </p:txBody>
        </p:sp>
      </p:grpSp>
      <p:grpSp>
        <p:nvGrpSpPr>
          <p:cNvPr name="Group 17" id="17"/>
          <p:cNvGrpSpPr/>
          <p:nvPr/>
        </p:nvGrpSpPr>
        <p:grpSpPr>
          <a:xfrm rot="0">
            <a:off x="9392711" y="6261520"/>
            <a:ext cx="3500150" cy="1160860"/>
            <a:chOff x="0" y="0"/>
            <a:chExt cx="1602973" cy="531642"/>
          </a:xfrm>
        </p:grpSpPr>
        <p:sp>
          <p:nvSpPr>
            <p:cNvPr name="Freeform 18" id="18"/>
            <p:cNvSpPr/>
            <p:nvPr/>
          </p:nvSpPr>
          <p:spPr>
            <a:xfrm flipH="false" flipV="false" rot="0">
              <a:off x="0" y="0"/>
              <a:ext cx="1602973" cy="531642"/>
            </a:xfrm>
            <a:custGeom>
              <a:avLst/>
              <a:gdLst/>
              <a:ahLst/>
              <a:cxnLst/>
              <a:rect r="r" b="b" t="t" l="l"/>
              <a:pathLst>
                <a:path h="531642" w="1602973">
                  <a:moveTo>
                    <a:pt x="44238" y="0"/>
                  </a:moveTo>
                  <a:lnTo>
                    <a:pt x="1558736" y="0"/>
                  </a:lnTo>
                  <a:cubicBezTo>
                    <a:pt x="1570468" y="0"/>
                    <a:pt x="1581720" y="4661"/>
                    <a:pt x="1590017" y="12957"/>
                  </a:cubicBezTo>
                  <a:cubicBezTo>
                    <a:pt x="1598313" y="21253"/>
                    <a:pt x="1602973" y="32505"/>
                    <a:pt x="1602973" y="44238"/>
                  </a:cubicBezTo>
                  <a:lnTo>
                    <a:pt x="1602973" y="487404"/>
                  </a:lnTo>
                  <a:cubicBezTo>
                    <a:pt x="1602973" y="499137"/>
                    <a:pt x="1598313" y="510389"/>
                    <a:pt x="1590017" y="518685"/>
                  </a:cubicBezTo>
                  <a:cubicBezTo>
                    <a:pt x="1581720" y="526981"/>
                    <a:pt x="1570468" y="531642"/>
                    <a:pt x="1558736" y="531642"/>
                  </a:cubicBezTo>
                  <a:lnTo>
                    <a:pt x="44238" y="531642"/>
                  </a:lnTo>
                  <a:cubicBezTo>
                    <a:pt x="32505" y="531642"/>
                    <a:pt x="21253" y="526981"/>
                    <a:pt x="12957" y="518685"/>
                  </a:cubicBezTo>
                  <a:cubicBezTo>
                    <a:pt x="4661" y="510389"/>
                    <a:pt x="0" y="499137"/>
                    <a:pt x="0" y="487404"/>
                  </a:cubicBezTo>
                  <a:lnTo>
                    <a:pt x="0" y="44238"/>
                  </a:lnTo>
                  <a:cubicBezTo>
                    <a:pt x="0" y="32505"/>
                    <a:pt x="4661" y="21253"/>
                    <a:pt x="12957" y="12957"/>
                  </a:cubicBezTo>
                  <a:cubicBezTo>
                    <a:pt x="21253" y="4661"/>
                    <a:pt x="32505" y="0"/>
                    <a:pt x="44238" y="0"/>
                  </a:cubicBezTo>
                  <a:close/>
                </a:path>
              </a:pathLst>
            </a:custGeom>
            <a:solidFill>
              <a:srgbClr val="FFC61A"/>
            </a:solidFill>
          </p:spPr>
        </p:sp>
        <p:sp>
          <p:nvSpPr>
            <p:cNvPr name="TextBox 19" id="19"/>
            <p:cNvSpPr txBox="true"/>
            <p:nvPr/>
          </p:nvSpPr>
          <p:spPr>
            <a:xfrm>
              <a:off x="0" y="-76200"/>
              <a:ext cx="1602973" cy="607842"/>
            </a:xfrm>
            <a:prstGeom prst="rect">
              <a:avLst/>
            </a:prstGeom>
          </p:spPr>
          <p:txBody>
            <a:bodyPr anchor="ctr" rtlCol="false" tIns="50800" lIns="50800" bIns="50800" rIns="50800"/>
            <a:lstStyle/>
            <a:p>
              <a:pPr algn="ctr">
                <a:lnSpc>
                  <a:spcPts val="2724"/>
                </a:lnSpc>
              </a:pPr>
            </a:p>
          </p:txBody>
        </p:sp>
      </p:grpSp>
      <p:grpSp>
        <p:nvGrpSpPr>
          <p:cNvPr name="Group 20" id="20"/>
          <p:cNvGrpSpPr/>
          <p:nvPr/>
        </p:nvGrpSpPr>
        <p:grpSpPr>
          <a:xfrm rot="0">
            <a:off x="13622104" y="6388639"/>
            <a:ext cx="3500150" cy="1160860"/>
            <a:chOff x="0" y="0"/>
            <a:chExt cx="1602973" cy="531642"/>
          </a:xfrm>
        </p:grpSpPr>
        <p:sp>
          <p:nvSpPr>
            <p:cNvPr name="Freeform 21" id="21"/>
            <p:cNvSpPr/>
            <p:nvPr/>
          </p:nvSpPr>
          <p:spPr>
            <a:xfrm flipH="false" flipV="false" rot="0">
              <a:off x="0" y="0"/>
              <a:ext cx="1602973" cy="531642"/>
            </a:xfrm>
            <a:custGeom>
              <a:avLst/>
              <a:gdLst/>
              <a:ahLst/>
              <a:cxnLst/>
              <a:rect r="r" b="b" t="t" l="l"/>
              <a:pathLst>
                <a:path h="531642" w="1602973">
                  <a:moveTo>
                    <a:pt x="44238" y="0"/>
                  </a:moveTo>
                  <a:lnTo>
                    <a:pt x="1558736" y="0"/>
                  </a:lnTo>
                  <a:cubicBezTo>
                    <a:pt x="1570468" y="0"/>
                    <a:pt x="1581720" y="4661"/>
                    <a:pt x="1590017" y="12957"/>
                  </a:cubicBezTo>
                  <a:cubicBezTo>
                    <a:pt x="1598313" y="21253"/>
                    <a:pt x="1602973" y="32505"/>
                    <a:pt x="1602973" y="44238"/>
                  </a:cubicBezTo>
                  <a:lnTo>
                    <a:pt x="1602973" y="487404"/>
                  </a:lnTo>
                  <a:cubicBezTo>
                    <a:pt x="1602973" y="499137"/>
                    <a:pt x="1598313" y="510389"/>
                    <a:pt x="1590017" y="518685"/>
                  </a:cubicBezTo>
                  <a:cubicBezTo>
                    <a:pt x="1581720" y="526981"/>
                    <a:pt x="1570468" y="531642"/>
                    <a:pt x="1558736" y="531642"/>
                  </a:cubicBezTo>
                  <a:lnTo>
                    <a:pt x="44238" y="531642"/>
                  </a:lnTo>
                  <a:cubicBezTo>
                    <a:pt x="32505" y="531642"/>
                    <a:pt x="21253" y="526981"/>
                    <a:pt x="12957" y="518685"/>
                  </a:cubicBezTo>
                  <a:cubicBezTo>
                    <a:pt x="4661" y="510389"/>
                    <a:pt x="0" y="499137"/>
                    <a:pt x="0" y="487404"/>
                  </a:cubicBezTo>
                  <a:lnTo>
                    <a:pt x="0" y="44238"/>
                  </a:lnTo>
                  <a:cubicBezTo>
                    <a:pt x="0" y="32505"/>
                    <a:pt x="4661" y="21253"/>
                    <a:pt x="12957" y="12957"/>
                  </a:cubicBezTo>
                  <a:cubicBezTo>
                    <a:pt x="21253" y="4661"/>
                    <a:pt x="32505" y="0"/>
                    <a:pt x="44238" y="0"/>
                  </a:cubicBezTo>
                  <a:close/>
                </a:path>
              </a:pathLst>
            </a:custGeom>
            <a:solidFill>
              <a:srgbClr val="000000"/>
            </a:solidFill>
          </p:spPr>
        </p:sp>
        <p:sp>
          <p:nvSpPr>
            <p:cNvPr name="TextBox 22" id="22"/>
            <p:cNvSpPr txBox="true"/>
            <p:nvPr/>
          </p:nvSpPr>
          <p:spPr>
            <a:xfrm>
              <a:off x="0" y="-76200"/>
              <a:ext cx="1602973" cy="607842"/>
            </a:xfrm>
            <a:prstGeom prst="rect">
              <a:avLst/>
            </a:prstGeom>
          </p:spPr>
          <p:txBody>
            <a:bodyPr anchor="ctr" rtlCol="false" tIns="50800" lIns="50800" bIns="50800" rIns="50800"/>
            <a:lstStyle/>
            <a:p>
              <a:pPr algn="ctr">
                <a:lnSpc>
                  <a:spcPts val="2724"/>
                </a:lnSpc>
              </a:pPr>
            </a:p>
          </p:txBody>
        </p:sp>
      </p:grpSp>
      <p:grpSp>
        <p:nvGrpSpPr>
          <p:cNvPr name="Group 23" id="23"/>
          <p:cNvGrpSpPr/>
          <p:nvPr/>
        </p:nvGrpSpPr>
        <p:grpSpPr>
          <a:xfrm rot="0">
            <a:off x="13505132" y="6261520"/>
            <a:ext cx="3500150" cy="1160860"/>
            <a:chOff x="0" y="0"/>
            <a:chExt cx="1602973" cy="531642"/>
          </a:xfrm>
        </p:grpSpPr>
        <p:sp>
          <p:nvSpPr>
            <p:cNvPr name="Freeform 24" id="24"/>
            <p:cNvSpPr/>
            <p:nvPr/>
          </p:nvSpPr>
          <p:spPr>
            <a:xfrm flipH="false" flipV="false" rot="0">
              <a:off x="0" y="0"/>
              <a:ext cx="1602973" cy="531642"/>
            </a:xfrm>
            <a:custGeom>
              <a:avLst/>
              <a:gdLst/>
              <a:ahLst/>
              <a:cxnLst/>
              <a:rect r="r" b="b" t="t" l="l"/>
              <a:pathLst>
                <a:path h="531642" w="1602973">
                  <a:moveTo>
                    <a:pt x="44238" y="0"/>
                  </a:moveTo>
                  <a:lnTo>
                    <a:pt x="1558736" y="0"/>
                  </a:lnTo>
                  <a:cubicBezTo>
                    <a:pt x="1570468" y="0"/>
                    <a:pt x="1581720" y="4661"/>
                    <a:pt x="1590017" y="12957"/>
                  </a:cubicBezTo>
                  <a:cubicBezTo>
                    <a:pt x="1598313" y="21253"/>
                    <a:pt x="1602973" y="32505"/>
                    <a:pt x="1602973" y="44238"/>
                  </a:cubicBezTo>
                  <a:lnTo>
                    <a:pt x="1602973" y="487404"/>
                  </a:lnTo>
                  <a:cubicBezTo>
                    <a:pt x="1602973" y="499137"/>
                    <a:pt x="1598313" y="510389"/>
                    <a:pt x="1590017" y="518685"/>
                  </a:cubicBezTo>
                  <a:cubicBezTo>
                    <a:pt x="1581720" y="526981"/>
                    <a:pt x="1570468" y="531642"/>
                    <a:pt x="1558736" y="531642"/>
                  </a:cubicBezTo>
                  <a:lnTo>
                    <a:pt x="44238" y="531642"/>
                  </a:lnTo>
                  <a:cubicBezTo>
                    <a:pt x="32505" y="531642"/>
                    <a:pt x="21253" y="526981"/>
                    <a:pt x="12957" y="518685"/>
                  </a:cubicBezTo>
                  <a:cubicBezTo>
                    <a:pt x="4661" y="510389"/>
                    <a:pt x="0" y="499137"/>
                    <a:pt x="0" y="487404"/>
                  </a:cubicBezTo>
                  <a:lnTo>
                    <a:pt x="0" y="44238"/>
                  </a:lnTo>
                  <a:cubicBezTo>
                    <a:pt x="0" y="32505"/>
                    <a:pt x="4661" y="21253"/>
                    <a:pt x="12957" y="12957"/>
                  </a:cubicBezTo>
                  <a:cubicBezTo>
                    <a:pt x="21253" y="4661"/>
                    <a:pt x="32505" y="0"/>
                    <a:pt x="44238" y="0"/>
                  </a:cubicBezTo>
                  <a:close/>
                </a:path>
              </a:pathLst>
            </a:custGeom>
            <a:solidFill>
              <a:srgbClr val="FFC61A"/>
            </a:solidFill>
          </p:spPr>
        </p:sp>
        <p:sp>
          <p:nvSpPr>
            <p:cNvPr name="TextBox 25" id="25"/>
            <p:cNvSpPr txBox="true"/>
            <p:nvPr/>
          </p:nvSpPr>
          <p:spPr>
            <a:xfrm>
              <a:off x="0" y="-76200"/>
              <a:ext cx="1602973" cy="607842"/>
            </a:xfrm>
            <a:prstGeom prst="rect">
              <a:avLst/>
            </a:prstGeom>
          </p:spPr>
          <p:txBody>
            <a:bodyPr anchor="ctr" rtlCol="false" tIns="50800" lIns="50800" bIns="50800" rIns="50800"/>
            <a:lstStyle/>
            <a:p>
              <a:pPr algn="ctr">
                <a:lnSpc>
                  <a:spcPts val="2724"/>
                </a:lnSpc>
              </a:pPr>
            </a:p>
          </p:txBody>
        </p:sp>
      </p:grpSp>
      <p:sp>
        <p:nvSpPr>
          <p:cNvPr name="Freeform 26" id="26"/>
          <p:cNvSpPr/>
          <p:nvPr/>
        </p:nvSpPr>
        <p:spPr>
          <a:xfrm flipH="false" flipV="false" rot="0">
            <a:off x="14359113" y="4207481"/>
            <a:ext cx="1792189" cy="1680177"/>
          </a:xfrm>
          <a:custGeom>
            <a:avLst/>
            <a:gdLst/>
            <a:ahLst/>
            <a:cxnLst/>
            <a:rect r="r" b="b" t="t" l="l"/>
            <a:pathLst>
              <a:path h="1680177" w="1792189">
                <a:moveTo>
                  <a:pt x="0" y="0"/>
                </a:moveTo>
                <a:lnTo>
                  <a:pt x="1792189" y="0"/>
                </a:lnTo>
                <a:lnTo>
                  <a:pt x="1792189" y="1680177"/>
                </a:lnTo>
                <a:lnTo>
                  <a:pt x="0" y="16801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1541792" y="4960542"/>
            <a:ext cx="2982002" cy="836930"/>
          </a:xfrm>
          <a:custGeom>
            <a:avLst/>
            <a:gdLst/>
            <a:ahLst/>
            <a:cxnLst/>
            <a:rect r="r" b="b" t="t" l="l"/>
            <a:pathLst>
              <a:path h="836930" w="2982002">
                <a:moveTo>
                  <a:pt x="0" y="0"/>
                </a:moveTo>
                <a:lnTo>
                  <a:pt x="2982002" y="0"/>
                </a:lnTo>
                <a:lnTo>
                  <a:pt x="2982002" y="836930"/>
                </a:lnTo>
                <a:lnTo>
                  <a:pt x="0" y="836930"/>
                </a:lnTo>
                <a:lnTo>
                  <a:pt x="0" y="0"/>
                </a:lnTo>
                <a:close/>
              </a:path>
            </a:pathLst>
          </a:custGeom>
          <a:blipFill>
            <a:blip r:embed="rId4"/>
            <a:stretch>
              <a:fillRect l="0" t="0" r="0" b="0"/>
            </a:stretch>
          </a:blipFill>
        </p:spPr>
      </p:sp>
      <p:grpSp>
        <p:nvGrpSpPr>
          <p:cNvPr name="Group 28" id="28"/>
          <p:cNvGrpSpPr/>
          <p:nvPr/>
        </p:nvGrpSpPr>
        <p:grpSpPr>
          <a:xfrm rot="0">
            <a:off x="5535931" y="3070679"/>
            <a:ext cx="2988867" cy="2988867"/>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4915" t="-8057" r="-39161" b="0"/>
              </a:stretch>
            </a:blipFill>
          </p:spPr>
        </p:sp>
      </p:grpSp>
      <p:sp>
        <p:nvSpPr>
          <p:cNvPr name="TextBox 30" id="30"/>
          <p:cNvSpPr txBox="true"/>
          <p:nvPr/>
        </p:nvSpPr>
        <p:spPr>
          <a:xfrm rot="0">
            <a:off x="2737512" y="1708582"/>
            <a:ext cx="12812976" cy="930275"/>
          </a:xfrm>
          <a:prstGeom prst="rect">
            <a:avLst/>
          </a:prstGeom>
        </p:spPr>
        <p:txBody>
          <a:bodyPr anchor="t" rtlCol="false" tIns="0" lIns="0" bIns="0" rIns="0">
            <a:spAutoFit/>
          </a:bodyPr>
          <a:lstStyle/>
          <a:p>
            <a:pPr algn="ctr">
              <a:lnSpc>
                <a:spcPts val="6999"/>
              </a:lnSpc>
            </a:pPr>
            <a:r>
              <a:rPr lang="en-US" sz="6999">
                <a:solidFill>
                  <a:srgbClr val="000000"/>
                </a:solidFill>
                <a:latin typeface="League Spartan"/>
                <a:ea typeface="League Spartan"/>
                <a:cs typeface="League Spartan"/>
                <a:sym typeface="League Spartan"/>
              </a:rPr>
              <a:t>THE JOURNEY </a:t>
            </a:r>
          </a:p>
        </p:txBody>
      </p:sp>
      <p:sp>
        <p:nvSpPr>
          <p:cNvPr name="TextBox 31" id="31"/>
          <p:cNvSpPr txBox="true"/>
          <p:nvPr/>
        </p:nvSpPr>
        <p:spPr>
          <a:xfrm rot="0">
            <a:off x="1795243" y="6450066"/>
            <a:ext cx="2241157" cy="707508"/>
          </a:xfrm>
          <a:prstGeom prst="rect">
            <a:avLst/>
          </a:prstGeom>
        </p:spPr>
        <p:txBody>
          <a:bodyPr anchor="t" rtlCol="false" tIns="0" lIns="0" bIns="0" rIns="0">
            <a:spAutoFit/>
          </a:bodyPr>
          <a:lstStyle/>
          <a:p>
            <a:pPr algn="ctr">
              <a:lnSpc>
                <a:spcPts val="2702"/>
              </a:lnSpc>
            </a:pPr>
            <a:r>
              <a:rPr lang="en-US" sz="2702">
                <a:solidFill>
                  <a:srgbClr val="000000"/>
                </a:solidFill>
                <a:latin typeface="Peace Sans"/>
                <a:ea typeface="Peace Sans"/>
                <a:cs typeface="Peace Sans"/>
                <a:sym typeface="Peace Sans"/>
              </a:rPr>
              <a:t>LAUNCH TERM 1</a:t>
            </a:r>
          </a:p>
        </p:txBody>
      </p:sp>
      <p:sp>
        <p:nvSpPr>
          <p:cNvPr name="TextBox 32" id="32"/>
          <p:cNvSpPr txBox="true"/>
          <p:nvPr/>
        </p:nvSpPr>
        <p:spPr>
          <a:xfrm rot="0">
            <a:off x="792624" y="7768573"/>
            <a:ext cx="4246395" cy="2371725"/>
          </a:xfrm>
          <a:prstGeom prst="rect">
            <a:avLst/>
          </a:prstGeom>
        </p:spPr>
        <p:txBody>
          <a:bodyPr anchor="t" rtlCol="false" tIns="0" lIns="0" bIns="0" rIns="0">
            <a:spAutoFit/>
          </a:bodyPr>
          <a:lstStyle/>
          <a:p>
            <a:pPr algn="l" marL="431799" indent="-215899" lvl="1">
              <a:lnSpc>
                <a:spcPts val="2399"/>
              </a:lnSpc>
              <a:buFont typeface="Arial"/>
              <a:buChar char="•"/>
            </a:pPr>
            <a:r>
              <a:rPr lang="en-US" sz="1999">
                <a:solidFill>
                  <a:srgbClr val="000000"/>
                </a:solidFill>
                <a:latin typeface="Glacial Indifference"/>
                <a:ea typeface="Glacial Indifference"/>
                <a:cs typeface="Glacial Indifference"/>
                <a:sym typeface="Glacial Indifference"/>
              </a:rPr>
              <a:t>Asynchronous resource, focusing on launch of experiment and links to PCK - Padlet</a:t>
            </a:r>
          </a:p>
          <a:p>
            <a:pPr algn="l" marL="431799" indent="-215899" lvl="1">
              <a:lnSpc>
                <a:spcPts val="2399"/>
              </a:lnSpc>
              <a:buFont typeface="Arial"/>
              <a:buChar char="•"/>
            </a:pPr>
            <a:r>
              <a:rPr lang="en-US" sz="1999">
                <a:solidFill>
                  <a:srgbClr val="000000"/>
                </a:solidFill>
                <a:latin typeface="Glacial Indifference"/>
                <a:ea typeface="Glacial Indifference"/>
                <a:cs typeface="Glacial Indifference"/>
                <a:sym typeface="Glacial Indifference"/>
              </a:rPr>
              <a:t>Launch of self-reflection against PS, ending in reflection, choice of experiment and link to frameworks;</a:t>
            </a:r>
          </a:p>
          <a:p>
            <a:pPr algn="l" marL="431799" indent="-215899" lvl="1">
              <a:lnSpc>
                <a:spcPts val="2399"/>
              </a:lnSpc>
              <a:buFont typeface="Arial"/>
              <a:buChar char="•"/>
            </a:pPr>
            <a:r>
              <a:rPr lang="en-US" sz="1999">
                <a:solidFill>
                  <a:srgbClr val="000000"/>
                </a:solidFill>
                <a:latin typeface="Glacial Indifference"/>
                <a:ea typeface="Glacial Indifference"/>
                <a:cs typeface="Glacial Indifference"/>
                <a:sym typeface="Glacial Indifference"/>
              </a:rPr>
              <a:t>Link to observation focus (College IP) via observation training. </a:t>
            </a:r>
          </a:p>
        </p:txBody>
      </p:sp>
      <p:sp>
        <p:nvSpPr>
          <p:cNvPr name="TextBox 33" id="33"/>
          <p:cNvSpPr txBox="true"/>
          <p:nvPr/>
        </p:nvSpPr>
        <p:spPr>
          <a:xfrm rot="0">
            <a:off x="5467160" y="6565604"/>
            <a:ext cx="3126411" cy="707508"/>
          </a:xfrm>
          <a:prstGeom prst="rect">
            <a:avLst/>
          </a:prstGeom>
        </p:spPr>
        <p:txBody>
          <a:bodyPr anchor="t" rtlCol="false" tIns="0" lIns="0" bIns="0" rIns="0">
            <a:spAutoFit/>
          </a:bodyPr>
          <a:lstStyle/>
          <a:p>
            <a:pPr algn="ctr">
              <a:lnSpc>
                <a:spcPts val="2702"/>
              </a:lnSpc>
            </a:pPr>
            <a:r>
              <a:rPr lang="en-US" sz="2702">
                <a:solidFill>
                  <a:srgbClr val="000000"/>
                </a:solidFill>
                <a:latin typeface="Peace Sans"/>
                <a:ea typeface="Peace Sans"/>
                <a:cs typeface="Peace Sans"/>
                <a:sym typeface="Peace Sans"/>
              </a:rPr>
              <a:t>DEVELOPMENT: TERM 1-2</a:t>
            </a:r>
          </a:p>
        </p:txBody>
      </p:sp>
      <p:sp>
        <p:nvSpPr>
          <p:cNvPr name="TextBox 34" id="34"/>
          <p:cNvSpPr txBox="true"/>
          <p:nvPr/>
        </p:nvSpPr>
        <p:spPr>
          <a:xfrm rot="0">
            <a:off x="5467160" y="7720948"/>
            <a:ext cx="3430252" cy="2457450"/>
          </a:xfrm>
          <a:prstGeom prst="rect">
            <a:avLst/>
          </a:prstGeom>
        </p:spPr>
        <p:txBody>
          <a:bodyPr anchor="t" rtlCol="false" tIns="0" lIns="0" bIns="0" rIns="0">
            <a:spAutoFit/>
          </a:bodyPr>
          <a:lstStyle/>
          <a:p>
            <a:pPr algn="l" marL="431801" indent="-215900" lvl="1">
              <a:lnSpc>
                <a:spcPts val="2400"/>
              </a:lnSpc>
              <a:buFont typeface="Arial"/>
              <a:buChar char="•"/>
            </a:pPr>
            <a:r>
              <a:rPr lang="en-US" sz="2000">
                <a:solidFill>
                  <a:srgbClr val="000000"/>
                </a:solidFill>
                <a:latin typeface="Glacial Indifference"/>
                <a:ea typeface="Glacial Indifference"/>
                <a:cs typeface="Glacial Indifference"/>
                <a:sym typeface="Glacial Indifference"/>
              </a:rPr>
              <a:t>Observation feedback (coaching conversations)</a:t>
            </a:r>
          </a:p>
          <a:p>
            <a:pPr algn="l" marL="431801" indent="-215900" lvl="1">
              <a:lnSpc>
                <a:spcPts val="2400"/>
              </a:lnSpc>
              <a:buFont typeface="Arial"/>
              <a:buChar char="•"/>
            </a:pPr>
            <a:r>
              <a:rPr lang="en-US" sz="2000">
                <a:solidFill>
                  <a:srgbClr val="000000"/>
                </a:solidFill>
                <a:latin typeface="Glacial Indifference"/>
                <a:ea typeface="Glacial Indifference"/>
                <a:cs typeface="Glacial Indifference"/>
                <a:sym typeface="Glacial Indifference"/>
              </a:rPr>
              <a:t>Showcase of weekly newsletters </a:t>
            </a:r>
          </a:p>
          <a:p>
            <a:pPr algn="l" marL="431801" indent="-215900" lvl="1">
              <a:lnSpc>
                <a:spcPts val="2400"/>
              </a:lnSpc>
              <a:buFont typeface="Arial"/>
              <a:buChar char="•"/>
            </a:pPr>
            <a:r>
              <a:rPr lang="en-US" sz="2000">
                <a:solidFill>
                  <a:srgbClr val="000000"/>
                </a:solidFill>
                <a:latin typeface="Glacial Indifference"/>
                <a:ea typeface="Glacial Indifference"/>
                <a:cs typeface="Glacial Indifference"/>
                <a:sym typeface="Glacial Indifference"/>
              </a:rPr>
              <a:t>CPD event: learning market event and engagement pods: refelction on impact and next steps.</a:t>
            </a:r>
          </a:p>
        </p:txBody>
      </p:sp>
      <p:sp>
        <p:nvSpPr>
          <p:cNvPr name="TextBox 35" id="35"/>
          <p:cNvSpPr txBox="true"/>
          <p:nvPr/>
        </p:nvSpPr>
        <p:spPr>
          <a:xfrm rot="0">
            <a:off x="9392711" y="6371630"/>
            <a:ext cx="3500150" cy="1050750"/>
          </a:xfrm>
          <a:prstGeom prst="rect">
            <a:avLst/>
          </a:prstGeom>
        </p:spPr>
        <p:txBody>
          <a:bodyPr anchor="t" rtlCol="false" tIns="0" lIns="0" bIns="0" rIns="0">
            <a:spAutoFit/>
          </a:bodyPr>
          <a:lstStyle/>
          <a:p>
            <a:pPr algn="ctr">
              <a:lnSpc>
                <a:spcPts val="2702"/>
              </a:lnSpc>
            </a:pPr>
            <a:r>
              <a:rPr lang="en-US" sz="2702">
                <a:solidFill>
                  <a:srgbClr val="000000"/>
                </a:solidFill>
                <a:latin typeface="Peace Sans"/>
                <a:ea typeface="Peace Sans"/>
                <a:cs typeface="Peace Sans"/>
                <a:sym typeface="Peace Sans"/>
              </a:rPr>
              <a:t>PEER OBSERVATION: TERM 3</a:t>
            </a:r>
          </a:p>
        </p:txBody>
      </p:sp>
      <p:sp>
        <p:nvSpPr>
          <p:cNvPr name="TextBox 36" id="36"/>
          <p:cNvSpPr txBox="true"/>
          <p:nvPr/>
        </p:nvSpPr>
        <p:spPr>
          <a:xfrm rot="0">
            <a:off x="9498034" y="7792765"/>
            <a:ext cx="3528249" cy="2457450"/>
          </a:xfrm>
          <a:prstGeom prst="rect">
            <a:avLst/>
          </a:prstGeom>
        </p:spPr>
        <p:txBody>
          <a:bodyPr anchor="t" rtlCol="false" tIns="0" lIns="0" bIns="0" rIns="0">
            <a:spAutoFit/>
          </a:bodyPr>
          <a:lstStyle/>
          <a:p>
            <a:pPr algn="l" marL="431801" indent="-215900" lvl="1">
              <a:lnSpc>
                <a:spcPts val="2400"/>
              </a:lnSpc>
              <a:buFont typeface="Arial"/>
              <a:buChar char="•"/>
            </a:pPr>
            <a:r>
              <a:rPr lang="en-US" sz="2000">
                <a:solidFill>
                  <a:srgbClr val="000000"/>
                </a:solidFill>
                <a:latin typeface="Glacial Indifference"/>
                <a:ea typeface="Glacial Indifference"/>
                <a:cs typeface="Glacial Indifference"/>
                <a:sym typeface="Glacial Indifference"/>
              </a:rPr>
              <a:t>Experiment focus;</a:t>
            </a:r>
          </a:p>
          <a:p>
            <a:pPr algn="l" marL="431801" indent="-215900" lvl="1">
              <a:lnSpc>
                <a:spcPts val="2400"/>
              </a:lnSpc>
              <a:buFont typeface="Arial"/>
              <a:buChar char="•"/>
            </a:pPr>
            <a:r>
              <a:rPr lang="en-US" sz="2000">
                <a:solidFill>
                  <a:srgbClr val="000000"/>
                </a:solidFill>
                <a:latin typeface="Glacial Indifference"/>
                <a:ea typeface="Glacial Indifference"/>
                <a:cs typeface="Glacial Indifference"/>
                <a:sym typeface="Glacial Indifference"/>
              </a:rPr>
              <a:t>Launch of CPD linked to peer observation guide (Edpuzzle) with focus on peer coaching</a:t>
            </a:r>
          </a:p>
          <a:p>
            <a:pPr algn="l" marL="431801" indent="-215900" lvl="1">
              <a:lnSpc>
                <a:spcPts val="2400"/>
              </a:lnSpc>
              <a:buFont typeface="Arial"/>
              <a:buChar char="•"/>
            </a:pPr>
            <a:r>
              <a:rPr lang="en-US" sz="2000">
                <a:solidFill>
                  <a:srgbClr val="000000"/>
                </a:solidFill>
                <a:latin typeface="Glacial Indifference"/>
                <a:ea typeface="Glacial Indifference"/>
                <a:cs typeface="Glacial Indifference"/>
                <a:sym typeface="Glacial Indifference"/>
              </a:rPr>
              <a:t>Teacher pairing</a:t>
            </a:r>
          </a:p>
          <a:p>
            <a:pPr algn="l" marL="431801" indent="-215900" lvl="1">
              <a:lnSpc>
                <a:spcPts val="2400"/>
              </a:lnSpc>
              <a:buFont typeface="Arial"/>
              <a:buChar char="•"/>
            </a:pPr>
            <a:r>
              <a:rPr lang="en-US" sz="2000">
                <a:solidFill>
                  <a:srgbClr val="000000"/>
                </a:solidFill>
                <a:latin typeface="Glacial Indifference"/>
                <a:ea typeface="Glacial Indifference"/>
                <a:cs typeface="Glacial Indifference"/>
                <a:sym typeface="Glacial Indifference"/>
              </a:rPr>
              <a:t>Use of observation cards uploaded on Padlet</a:t>
            </a:r>
          </a:p>
        </p:txBody>
      </p:sp>
      <p:sp>
        <p:nvSpPr>
          <p:cNvPr name="TextBox 37" id="37"/>
          <p:cNvSpPr txBox="true"/>
          <p:nvPr/>
        </p:nvSpPr>
        <p:spPr>
          <a:xfrm rot="0">
            <a:off x="13505132" y="6565604"/>
            <a:ext cx="3379005" cy="707508"/>
          </a:xfrm>
          <a:prstGeom prst="rect">
            <a:avLst/>
          </a:prstGeom>
        </p:spPr>
        <p:txBody>
          <a:bodyPr anchor="t" rtlCol="false" tIns="0" lIns="0" bIns="0" rIns="0">
            <a:spAutoFit/>
          </a:bodyPr>
          <a:lstStyle/>
          <a:p>
            <a:pPr algn="ctr">
              <a:lnSpc>
                <a:spcPts val="2702"/>
              </a:lnSpc>
            </a:pPr>
            <a:r>
              <a:rPr lang="en-US" sz="2702">
                <a:solidFill>
                  <a:srgbClr val="000000"/>
                </a:solidFill>
                <a:latin typeface="Peace Sans"/>
                <a:ea typeface="Peace Sans"/>
                <a:cs typeface="Peace Sans"/>
                <a:sym typeface="Peace Sans"/>
              </a:rPr>
              <a:t>CLOSING THE LOOP</a:t>
            </a:r>
          </a:p>
        </p:txBody>
      </p:sp>
      <p:sp>
        <p:nvSpPr>
          <p:cNvPr name="TextBox 38" id="38"/>
          <p:cNvSpPr txBox="true"/>
          <p:nvPr/>
        </p:nvSpPr>
        <p:spPr>
          <a:xfrm rot="0">
            <a:off x="13728089" y="7792765"/>
            <a:ext cx="3204791" cy="1238250"/>
          </a:xfrm>
          <a:prstGeom prst="rect">
            <a:avLst/>
          </a:prstGeom>
        </p:spPr>
        <p:txBody>
          <a:bodyPr anchor="t" rtlCol="false" tIns="0" lIns="0" bIns="0" rIns="0">
            <a:spAutoFit/>
          </a:bodyPr>
          <a:lstStyle/>
          <a:p>
            <a:pPr algn="l" marL="431801" indent="-215900" lvl="1">
              <a:lnSpc>
                <a:spcPts val="2400"/>
              </a:lnSpc>
              <a:buFont typeface="Arial"/>
              <a:buChar char="•"/>
            </a:pPr>
            <a:r>
              <a:rPr lang="en-US" sz="2000">
                <a:solidFill>
                  <a:srgbClr val="000000"/>
                </a:solidFill>
                <a:latin typeface="Glacial Indifference"/>
                <a:ea typeface="Glacial Indifference"/>
                <a:cs typeface="Glacial Indifference"/>
                <a:sym typeface="Glacial Indifference"/>
              </a:rPr>
              <a:t>End of year round table talk event with showcase of experiments. </a:t>
            </a:r>
          </a:p>
          <a:p>
            <a:pPr algn="l" marL="431801" indent="-215900" lvl="1">
              <a:lnSpc>
                <a:spcPts val="2400"/>
              </a:lnSpc>
              <a:buFont typeface="Arial"/>
              <a:buChar char="•"/>
            </a:pPr>
            <a:r>
              <a:rPr lang="en-US" sz="2000">
                <a:solidFill>
                  <a:srgbClr val="000000"/>
                </a:solidFill>
                <a:latin typeface="Glacial Indifference"/>
                <a:ea typeface="Glacial Indifference"/>
                <a:cs typeface="Glacial Indifference"/>
                <a:sym typeface="Glacial Indifference"/>
              </a:rPr>
              <a:t>Reflection on next steps</a:t>
            </a:r>
          </a:p>
        </p:txBody>
      </p:sp>
      <p:sp>
        <p:nvSpPr>
          <p:cNvPr name="Freeform 39" id="39"/>
          <p:cNvSpPr/>
          <p:nvPr/>
        </p:nvSpPr>
        <p:spPr>
          <a:xfrm flipH="false" flipV="false" rot="0">
            <a:off x="10166706" y="3389625"/>
            <a:ext cx="1849688" cy="2605195"/>
          </a:xfrm>
          <a:custGeom>
            <a:avLst/>
            <a:gdLst/>
            <a:ahLst/>
            <a:cxnLst/>
            <a:rect r="r" b="b" t="t" l="l"/>
            <a:pathLst>
              <a:path h="2605195" w="1849688">
                <a:moveTo>
                  <a:pt x="0" y="0"/>
                </a:moveTo>
                <a:lnTo>
                  <a:pt x="1849688" y="0"/>
                </a:lnTo>
                <a:lnTo>
                  <a:pt x="1849688" y="2605195"/>
                </a:lnTo>
                <a:lnTo>
                  <a:pt x="0" y="2605195"/>
                </a:lnTo>
                <a:lnTo>
                  <a:pt x="0" y="0"/>
                </a:lnTo>
                <a:close/>
              </a:path>
            </a:pathLst>
          </a:custGeom>
          <a:blipFill>
            <a:blip r:embed="rId6"/>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6DDD5"/>
        </a:solidFill>
      </p:bgPr>
    </p:bg>
    <p:spTree>
      <p:nvGrpSpPr>
        <p:cNvPr id="1" name=""/>
        <p:cNvGrpSpPr/>
        <p:nvPr/>
      </p:nvGrpSpPr>
      <p:grpSpPr>
        <a:xfrm>
          <a:off x="0" y="0"/>
          <a:ext cx="0" cy="0"/>
          <a:chOff x="0" y="0"/>
          <a:chExt cx="0" cy="0"/>
        </a:xfrm>
      </p:grpSpPr>
      <p:grpSp>
        <p:nvGrpSpPr>
          <p:cNvPr name="Group 2" id="2"/>
          <p:cNvGrpSpPr/>
          <p:nvPr/>
        </p:nvGrpSpPr>
        <p:grpSpPr>
          <a:xfrm rot="0">
            <a:off x="-1071116" y="6093852"/>
            <a:ext cx="2710979" cy="3164448"/>
            <a:chOff x="0" y="0"/>
            <a:chExt cx="714003" cy="833435"/>
          </a:xfrm>
        </p:grpSpPr>
        <p:sp>
          <p:nvSpPr>
            <p:cNvPr name="Freeform 3" id="3"/>
            <p:cNvSpPr/>
            <p:nvPr/>
          </p:nvSpPr>
          <p:spPr>
            <a:xfrm flipH="false" flipV="false" rot="0">
              <a:off x="0" y="0"/>
              <a:ext cx="714003" cy="833435"/>
            </a:xfrm>
            <a:custGeom>
              <a:avLst/>
              <a:gdLst/>
              <a:ahLst/>
              <a:cxnLst/>
              <a:rect r="r" b="b" t="t" l="l"/>
              <a:pathLst>
                <a:path h="833435" w="714003">
                  <a:moveTo>
                    <a:pt x="0" y="0"/>
                  </a:moveTo>
                  <a:lnTo>
                    <a:pt x="714003" y="0"/>
                  </a:lnTo>
                  <a:lnTo>
                    <a:pt x="714003" y="833435"/>
                  </a:lnTo>
                  <a:lnTo>
                    <a:pt x="0" y="833435"/>
                  </a:lnTo>
                  <a:close/>
                </a:path>
              </a:pathLst>
            </a:custGeom>
            <a:solidFill>
              <a:srgbClr val="F1D85A"/>
            </a:solidFill>
          </p:spPr>
        </p:sp>
        <p:sp>
          <p:nvSpPr>
            <p:cNvPr name="TextBox 4" id="4"/>
            <p:cNvSpPr txBox="true"/>
            <p:nvPr/>
          </p:nvSpPr>
          <p:spPr>
            <a:xfrm>
              <a:off x="0" y="-38100"/>
              <a:ext cx="714003" cy="87153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2024333" y="7241101"/>
            <a:ext cx="5582321" cy="850900"/>
          </a:xfrm>
          <a:prstGeom prst="rect">
            <a:avLst/>
          </a:prstGeom>
        </p:spPr>
        <p:txBody>
          <a:bodyPr anchor="t" rtlCol="false" tIns="0" lIns="0" bIns="0" rIns="0">
            <a:spAutoFit/>
          </a:bodyPr>
          <a:lstStyle/>
          <a:p>
            <a:pPr algn="l">
              <a:lnSpc>
                <a:spcPts val="6874"/>
              </a:lnSpc>
            </a:pPr>
            <a:r>
              <a:rPr lang="en-US" sz="5499" spc="412">
                <a:solidFill>
                  <a:srgbClr val="000000"/>
                </a:solidFill>
                <a:latin typeface="League Spartan"/>
                <a:ea typeface="League Spartan"/>
                <a:cs typeface="League Spartan"/>
                <a:sym typeface="League Spartan"/>
              </a:rPr>
              <a:t>THEMES</a:t>
            </a:r>
          </a:p>
        </p:txBody>
      </p:sp>
      <p:sp>
        <p:nvSpPr>
          <p:cNvPr name="AutoShape 6" id="6"/>
          <p:cNvSpPr/>
          <p:nvPr/>
        </p:nvSpPr>
        <p:spPr>
          <a:xfrm>
            <a:off x="5844454" y="6093852"/>
            <a:ext cx="0" cy="3164448"/>
          </a:xfrm>
          <a:prstGeom prst="line">
            <a:avLst/>
          </a:prstGeom>
          <a:ln cap="flat" w="95250">
            <a:solidFill>
              <a:srgbClr val="F1D85A"/>
            </a:solidFill>
            <a:prstDash val="solid"/>
            <a:headEnd type="none" len="sm" w="sm"/>
            <a:tailEnd type="none" len="sm" w="sm"/>
          </a:ln>
        </p:spPr>
      </p:sp>
      <p:sp>
        <p:nvSpPr>
          <p:cNvPr name="Freeform 7" id="7"/>
          <p:cNvSpPr/>
          <p:nvPr/>
        </p:nvSpPr>
        <p:spPr>
          <a:xfrm flipH="false" flipV="false" rot="0">
            <a:off x="0" y="19546"/>
            <a:ext cx="4160770" cy="5880947"/>
          </a:xfrm>
          <a:custGeom>
            <a:avLst/>
            <a:gdLst/>
            <a:ahLst/>
            <a:cxnLst/>
            <a:rect r="r" b="b" t="t" l="l"/>
            <a:pathLst>
              <a:path h="5880947" w="4160770">
                <a:moveTo>
                  <a:pt x="0" y="0"/>
                </a:moveTo>
                <a:lnTo>
                  <a:pt x="4160770" y="0"/>
                </a:lnTo>
                <a:lnTo>
                  <a:pt x="4160770" y="5880947"/>
                </a:lnTo>
                <a:lnTo>
                  <a:pt x="0" y="5880947"/>
                </a:lnTo>
                <a:lnTo>
                  <a:pt x="0" y="0"/>
                </a:lnTo>
                <a:close/>
              </a:path>
            </a:pathLst>
          </a:custGeom>
          <a:blipFill>
            <a:blip r:embed="rId2"/>
            <a:stretch>
              <a:fillRect l="0" t="0" r="0" b="0"/>
            </a:stretch>
          </a:blipFill>
        </p:spPr>
      </p:sp>
      <p:sp>
        <p:nvSpPr>
          <p:cNvPr name="Freeform 8" id="8"/>
          <p:cNvSpPr/>
          <p:nvPr/>
        </p:nvSpPr>
        <p:spPr>
          <a:xfrm flipH="false" flipV="false" rot="0">
            <a:off x="4734612" y="-73058"/>
            <a:ext cx="4212459" cy="5954006"/>
          </a:xfrm>
          <a:custGeom>
            <a:avLst/>
            <a:gdLst/>
            <a:ahLst/>
            <a:cxnLst/>
            <a:rect r="r" b="b" t="t" l="l"/>
            <a:pathLst>
              <a:path h="5954006" w="4212459">
                <a:moveTo>
                  <a:pt x="0" y="0"/>
                </a:moveTo>
                <a:lnTo>
                  <a:pt x="4212459" y="0"/>
                </a:lnTo>
                <a:lnTo>
                  <a:pt x="4212459" y="5954005"/>
                </a:lnTo>
                <a:lnTo>
                  <a:pt x="0" y="5954005"/>
                </a:lnTo>
                <a:lnTo>
                  <a:pt x="0" y="0"/>
                </a:lnTo>
                <a:close/>
              </a:path>
            </a:pathLst>
          </a:custGeom>
          <a:blipFill>
            <a:blip r:embed="rId3"/>
            <a:stretch>
              <a:fillRect l="0" t="0" r="0" b="0"/>
            </a:stretch>
          </a:blipFill>
        </p:spPr>
      </p:sp>
      <p:sp>
        <p:nvSpPr>
          <p:cNvPr name="Freeform 9" id="9"/>
          <p:cNvSpPr/>
          <p:nvPr/>
        </p:nvSpPr>
        <p:spPr>
          <a:xfrm flipH="false" flipV="false" rot="0">
            <a:off x="9508454" y="19546"/>
            <a:ext cx="4109082" cy="5807889"/>
          </a:xfrm>
          <a:custGeom>
            <a:avLst/>
            <a:gdLst/>
            <a:ahLst/>
            <a:cxnLst/>
            <a:rect r="r" b="b" t="t" l="l"/>
            <a:pathLst>
              <a:path h="5807889" w="4109082">
                <a:moveTo>
                  <a:pt x="0" y="0"/>
                </a:moveTo>
                <a:lnTo>
                  <a:pt x="4109082" y="0"/>
                </a:lnTo>
                <a:lnTo>
                  <a:pt x="4109082" y="5807889"/>
                </a:lnTo>
                <a:lnTo>
                  <a:pt x="0" y="5807889"/>
                </a:lnTo>
                <a:lnTo>
                  <a:pt x="0" y="0"/>
                </a:lnTo>
                <a:close/>
              </a:path>
            </a:pathLst>
          </a:custGeom>
          <a:blipFill>
            <a:blip r:embed="rId4"/>
            <a:stretch>
              <a:fillRect l="0" t="0" r="0" b="0"/>
            </a:stretch>
          </a:blipFill>
        </p:spPr>
      </p:sp>
      <p:sp>
        <p:nvSpPr>
          <p:cNvPr name="Freeform 10" id="10"/>
          <p:cNvSpPr/>
          <p:nvPr/>
        </p:nvSpPr>
        <p:spPr>
          <a:xfrm flipH="false" flipV="false" rot="0">
            <a:off x="14178918" y="0"/>
            <a:ext cx="4109082" cy="5807889"/>
          </a:xfrm>
          <a:custGeom>
            <a:avLst/>
            <a:gdLst/>
            <a:ahLst/>
            <a:cxnLst/>
            <a:rect r="r" b="b" t="t" l="l"/>
            <a:pathLst>
              <a:path h="5807889" w="4109082">
                <a:moveTo>
                  <a:pt x="0" y="0"/>
                </a:moveTo>
                <a:lnTo>
                  <a:pt x="4109082" y="0"/>
                </a:lnTo>
                <a:lnTo>
                  <a:pt x="4109082" y="5807889"/>
                </a:lnTo>
                <a:lnTo>
                  <a:pt x="0" y="5807889"/>
                </a:lnTo>
                <a:lnTo>
                  <a:pt x="0" y="0"/>
                </a:lnTo>
                <a:close/>
              </a:path>
            </a:pathLst>
          </a:custGeom>
          <a:blipFill>
            <a:blip r:embed="rId5"/>
            <a:stretch>
              <a:fillRect l="0" t="0" r="0" b="0"/>
            </a:stretch>
          </a:blipFill>
        </p:spPr>
      </p:sp>
      <p:sp>
        <p:nvSpPr>
          <p:cNvPr name="Freeform 11" id="11"/>
          <p:cNvSpPr/>
          <p:nvPr/>
        </p:nvSpPr>
        <p:spPr>
          <a:xfrm flipH="false" flipV="false" rot="0">
            <a:off x="1639863" y="8610184"/>
            <a:ext cx="3869316" cy="1363934"/>
          </a:xfrm>
          <a:custGeom>
            <a:avLst/>
            <a:gdLst/>
            <a:ahLst/>
            <a:cxnLst/>
            <a:rect r="r" b="b" t="t" l="l"/>
            <a:pathLst>
              <a:path h="1363934" w="3869316">
                <a:moveTo>
                  <a:pt x="0" y="0"/>
                </a:moveTo>
                <a:lnTo>
                  <a:pt x="3869316" y="0"/>
                </a:lnTo>
                <a:lnTo>
                  <a:pt x="3869316" y="1363934"/>
                </a:lnTo>
                <a:lnTo>
                  <a:pt x="0" y="13639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6375666" y="6231451"/>
            <a:ext cx="11190749" cy="457200"/>
          </a:xfrm>
          <a:prstGeom prst="rect">
            <a:avLst/>
          </a:prstGeom>
        </p:spPr>
        <p:txBody>
          <a:bodyPr anchor="t" rtlCol="false" tIns="0" lIns="0" bIns="0" rIns="0">
            <a:spAutoFit/>
          </a:bodyPr>
          <a:lstStyle/>
          <a:p>
            <a:pPr algn="l">
              <a:lnSpc>
                <a:spcPts val="3671"/>
              </a:lnSpc>
            </a:pPr>
            <a:r>
              <a:rPr lang="en-US" sz="3059" spc="61" b="true">
                <a:solidFill>
                  <a:srgbClr val="000000"/>
                </a:solidFill>
                <a:latin typeface="Glacial Indifference Bold"/>
                <a:ea typeface="Glacial Indifference Bold"/>
                <a:cs typeface="Glacial Indifference Bold"/>
                <a:sym typeface="Glacial Indifference Bold"/>
              </a:rPr>
              <a:t>1.</a:t>
            </a:r>
            <a:r>
              <a:rPr lang="en-US" sz="3059" spc="61" b="true">
                <a:solidFill>
                  <a:srgbClr val="000000"/>
                </a:solidFill>
                <a:latin typeface="Glacial Indifference Bold"/>
                <a:ea typeface="Glacial Indifference Bold"/>
                <a:cs typeface="Glacial Indifference Bold"/>
                <a:sym typeface="Glacial Indifference Bold"/>
              </a:rPr>
              <a:t> Enhancing Learning through Digital Innovation</a:t>
            </a:r>
          </a:p>
        </p:txBody>
      </p:sp>
      <p:sp>
        <p:nvSpPr>
          <p:cNvPr name="TextBox 13" id="13"/>
          <p:cNvSpPr txBox="true"/>
          <p:nvPr/>
        </p:nvSpPr>
        <p:spPr>
          <a:xfrm rot="0">
            <a:off x="6235781" y="6891851"/>
            <a:ext cx="11470520" cy="2400300"/>
          </a:xfrm>
          <a:prstGeom prst="rect">
            <a:avLst/>
          </a:prstGeom>
        </p:spPr>
        <p:txBody>
          <a:bodyPr anchor="t" rtlCol="false" tIns="0" lIns="0" bIns="0" rIns="0">
            <a:spAutoFit/>
          </a:bodyPr>
          <a:lstStyle/>
          <a:p>
            <a:pPr algn="l">
              <a:lnSpc>
                <a:spcPts val="3191"/>
              </a:lnSpc>
            </a:pP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Crdl in Art, Health Science and CPD</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CLO3D in Fashion – virtual design &amp; reducing waste - ESD link</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Metaverse in ESOL – job interviews in immersive environments </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AI tools for creativity and workload reduction (Teachermatic, Canva) </a:t>
            </a:r>
          </a:p>
          <a:p>
            <a:pPr algn="l">
              <a:lnSpc>
                <a:spcPts val="3191"/>
              </a:lnSpc>
            </a:pPr>
          </a:p>
        </p:txBody>
      </p:sp>
      <p:sp>
        <p:nvSpPr>
          <p:cNvPr name="TextBox 14" id="14"/>
          <p:cNvSpPr txBox="true"/>
          <p:nvPr/>
        </p:nvSpPr>
        <p:spPr>
          <a:xfrm rot="0">
            <a:off x="2024333" y="8679063"/>
            <a:ext cx="3428794" cy="1480184"/>
          </a:xfrm>
          <a:prstGeom prst="rect">
            <a:avLst/>
          </a:prstGeom>
        </p:spPr>
        <p:txBody>
          <a:bodyPr anchor="t" rtlCol="false" tIns="0" lIns="0" bIns="0" rIns="0">
            <a:spAutoFit/>
          </a:bodyPr>
          <a:lstStyle/>
          <a:p>
            <a:pPr algn="ctr">
              <a:lnSpc>
                <a:spcPts val="2940"/>
              </a:lnSpc>
            </a:pPr>
            <a:r>
              <a:rPr lang="en-US" sz="2100">
                <a:solidFill>
                  <a:srgbClr val="000000"/>
                </a:solidFill>
                <a:latin typeface="Glacial Indifference"/>
                <a:ea typeface="Glacial Indifference"/>
                <a:cs typeface="Glacial Indifference"/>
                <a:sym typeface="Glacial Indifference"/>
              </a:rPr>
              <a:t>EEF 2021: Technology</a:t>
            </a:r>
            <a:r>
              <a:rPr lang="en-US" sz="2100">
                <a:solidFill>
                  <a:srgbClr val="000000"/>
                </a:solidFill>
                <a:latin typeface="Glacial Indifference"/>
                <a:ea typeface="Glacial Indifference"/>
                <a:cs typeface="Glacial Indifference"/>
                <a:sym typeface="Glacial Indifference"/>
              </a:rPr>
              <a:t> can accelerate learning when aligned with pedagogy.</a:t>
            </a:r>
          </a:p>
          <a:p>
            <a:pPr algn="ctr">
              <a:lnSpc>
                <a:spcPts val="2940"/>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6DDD5"/>
        </a:solidFill>
      </p:bgPr>
    </p:bg>
    <p:spTree>
      <p:nvGrpSpPr>
        <p:cNvPr id="1" name=""/>
        <p:cNvGrpSpPr/>
        <p:nvPr/>
      </p:nvGrpSpPr>
      <p:grpSpPr>
        <a:xfrm>
          <a:off x="0" y="0"/>
          <a:ext cx="0" cy="0"/>
          <a:chOff x="0" y="0"/>
          <a:chExt cx="0" cy="0"/>
        </a:xfrm>
      </p:grpSpPr>
      <p:grpSp>
        <p:nvGrpSpPr>
          <p:cNvPr name="Group 2" id="2"/>
          <p:cNvGrpSpPr/>
          <p:nvPr/>
        </p:nvGrpSpPr>
        <p:grpSpPr>
          <a:xfrm rot="0">
            <a:off x="-1071116" y="6664831"/>
            <a:ext cx="2710979" cy="3164448"/>
            <a:chOff x="0" y="0"/>
            <a:chExt cx="714003" cy="833435"/>
          </a:xfrm>
        </p:grpSpPr>
        <p:sp>
          <p:nvSpPr>
            <p:cNvPr name="Freeform 3" id="3"/>
            <p:cNvSpPr/>
            <p:nvPr/>
          </p:nvSpPr>
          <p:spPr>
            <a:xfrm flipH="false" flipV="false" rot="0">
              <a:off x="0" y="0"/>
              <a:ext cx="714003" cy="833435"/>
            </a:xfrm>
            <a:custGeom>
              <a:avLst/>
              <a:gdLst/>
              <a:ahLst/>
              <a:cxnLst/>
              <a:rect r="r" b="b" t="t" l="l"/>
              <a:pathLst>
                <a:path h="833435" w="714003">
                  <a:moveTo>
                    <a:pt x="0" y="0"/>
                  </a:moveTo>
                  <a:lnTo>
                    <a:pt x="714003" y="0"/>
                  </a:lnTo>
                  <a:lnTo>
                    <a:pt x="714003" y="833435"/>
                  </a:lnTo>
                  <a:lnTo>
                    <a:pt x="0" y="833435"/>
                  </a:lnTo>
                  <a:close/>
                </a:path>
              </a:pathLst>
            </a:custGeom>
            <a:solidFill>
              <a:srgbClr val="F1D85A"/>
            </a:solidFill>
          </p:spPr>
        </p:sp>
        <p:sp>
          <p:nvSpPr>
            <p:cNvPr name="TextBox 4" id="4"/>
            <p:cNvSpPr txBox="true"/>
            <p:nvPr/>
          </p:nvSpPr>
          <p:spPr>
            <a:xfrm>
              <a:off x="0" y="-38100"/>
              <a:ext cx="714003" cy="87153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974683" y="8180656"/>
            <a:ext cx="5582321" cy="850900"/>
          </a:xfrm>
          <a:prstGeom prst="rect">
            <a:avLst/>
          </a:prstGeom>
        </p:spPr>
        <p:txBody>
          <a:bodyPr anchor="t" rtlCol="false" tIns="0" lIns="0" bIns="0" rIns="0">
            <a:spAutoFit/>
          </a:bodyPr>
          <a:lstStyle/>
          <a:p>
            <a:pPr algn="l">
              <a:lnSpc>
                <a:spcPts val="6874"/>
              </a:lnSpc>
            </a:pPr>
            <a:r>
              <a:rPr lang="en-US" sz="5499" spc="412">
                <a:solidFill>
                  <a:srgbClr val="000000"/>
                </a:solidFill>
                <a:latin typeface="League Spartan"/>
                <a:ea typeface="League Spartan"/>
                <a:cs typeface="League Spartan"/>
                <a:sym typeface="League Spartan"/>
              </a:rPr>
              <a:t>THEMES</a:t>
            </a:r>
          </a:p>
        </p:txBody>
      </p:sp>
      <p:sp>
        <p:nvSpPr>
          <p:cNvPr name="AutoShape 6" id="6"/>
          <p:cNvSpPr/>
          <p:nvPr/>
        </p:nvSpPr>
        <p:spPr>
          <a:xfrm>
            <a:off x="5536018" y="6462429"/>
            <a:ext cx="0" cy="3164448"/>
          </a:xfrm>
          <a:prstGeom prst="line">
            <a:avLst/>
          </a:prstGeom>
          <a:ln cap="flat" w="95250">
            <a:solidFill>
              <a:srgbClr val="F1D85A"/>
            </a:solidFill>
            <a:prstDash val="solid"/>
            <a:headEnd type="none" len="sm" w="sm"/>
            <a:tailEnd type="none" len="sm" w="sm"/>
          </a:ln>
        </p:spPr>
      </p:sp>
      <p:sp>
        <p:nvSpPr>
          <p:cNvPr name="Freeform 7" id="7"/>
          <p:cNvSpPr/>
          <p:nvPr/>
        </p:nvSpPr>
        <p:spPr>
          <a:xfrm flipH="false" flipV="false" rot="0">
            <a:off x="848522" y="0"/>
            <a:ext cx="4497548" cy="6356958"/>
          </a:xfrm>
          <a:custGeom>
            <a:avLst/>
            <a:gdLst/>
            <a:ahLst/>
            <a:cxnLst/>
            <a:rect r="r" b="b" t="t" l="l"/>
            <a:pathLst>
              <a:path h="6356958" w="4497548">
                <a:moveTo>
                  <a:pt x="0" y="0"/>
                </a:moveTo>
                <a:lnTo>
                  <a:pt x="4497548" y="0"/>
                </a:lnTo>
                <a:lnTo>
                  <a:pt x="4497548" y="6356958"/>
                </a:lnTo>
                <a:lnTo>
                  <a:pt x="0" y="6356958"/>
                </a:lnTo>
                <a:lnTo>
                  <a:pt x="0" y="0"/>
                </a:lnTo>
                <a:close/>
              </a:path>
            </a:pathLst>
          </a:custGeom>
          <a:blipFill>
            <a:blip r:embed="rId2"/>
            <a:stretch>
              <a:fillRect l="0" t="0" r="0" b="0"/>
            </a:stretch>
          </a:blipFill>
        </p:spPr>
      </p:sp>
      <p:sp>
        <p:nvSpPr>
          <p:cNvPr name="Freeform 8" id="8"/>
          <p:cNvSpPr/>
          <p:nvPr/>
        </p:nvSpPr>
        <p:spPr>
          <a:xfrm flipH="false" flipV="false" rot="0">
            <a:off x="7003812" y="0"/>
            <a:ext cx="4497548" cy="6356958"/>
          </a:xfrm>
          <a:custGeom>
            <a:avLst/>
            <a:gdLst/>
            <a:ahLst/>
            <a:cxnLst/>
            <a:rect r="r" b="b" t="t" l="l"/>
            <a:pathLst>
              <a:path h="6356958" w="4497548">
                <a:moveTo>
                  <a:pt x="0" y="0"/>
                </a:moveTo>
                <a:lnTo>
                  <a:pt x="4497548" y="0"/>
                </a:lnTo>
                <a:lnTo>
                  <a:pt x="4497548" y="6356958"/>
                </a:lnTo>
                <a:lnTo>
                  <a:pt x="0" y="6356958"/>
                </a:lnTo>
                <a:lnTo>
                  <a:pt x="0" y="0"/>
                </a:lnTo>
                <a:close/>
              </a:path>
            </a:pathLst>
          </a:custGeom>
          <a:blipFill>
            <a:blip r:embed="rId3"/>
            <a:stretch>
              <a:fillRect l="0" t="0" r="0" b="0"/>
            </a:stretch>
          </a:blipFill>
        </p:spPr>
      </p:sp>
      <p:sp>
        <p:nvSpPr>
          <p:cNvPr name="Freeform 9" id="9"/>
          <p:cNvSpPr/>
          <p:nvPr/>
        </p:nvSpPr>
        <p:spPr>
          <a:xfrm flipH="false" flipV="false" rot="0">
            <a:off x="13159102" y="0"/>
            <a:ext cx="4497548" cy="6356958"/>
          </a:xfrm>
          <a:custGeom>
            <a:avLst/>
            <a:gdLst/>
            <a:ahLst/>
            <a:cxnLst/>
            <a:rect r="r" b="b" t="t" l="l"/>
            <a:pathLst>
              <a:path h="6356958" w="4497548">
                <a:moveTo>
                  <a:pt x="0" y="0"/>
                </a:moveTo>
                <a:lnTo>
                  <a:pt x="4497548" y="0"/>
                </a:lnTo>
                <a:lnTo>
                  <a:pt x="4497548" y="6356958"/>
                </a:lnTo>
                <a:lnTo>
                  <a:pt x="0" y="6356958"/>
                </a:lnTo>
                <a:lnTo>
                  <a:pt x="0" y="0"/>
                </a:lnTo>
                <a:close/>
              </a:path>
            </a:pathLst>
          </a:custGeom>
          <a:blipFill>
            <a:blip r:embed="rId4"/>
            <a:stretch>
              <a:fillRect l="0" t="0" r="0" b="0"/>
            </a:stretch>
          </a:blipFill>
        </p:spPr>
      </p:sp>
      <p:sp>
        <p:nvSpPr>
          <p:cNvPr name="TextBox 10" id="10"/>
          <p:cNvSpPr txBox="true"/>
          <p:nvPr/>
        </p:nvSpPr>
        <p:spPr>
          <a:xfrm rot="0">
            <a:off x="6186130" y="7194512"/>
            <a:ext cx="11961985" cy="457200"/>
          </a:xfrm>
          <a:prstGeom prst="rect">
            <a:avLst/>
          </a:prstGeom>
        </p:spPr>
        <p:txBody>
          <a:bodyPr anchor="t" rtlCol="false" tIns="0" lIns="0" bIns="0" rIns="0">
            <a:spAutoFit/>
          </a:bodyPr>
          <a:lstStyle/>
          <a:p>
            <a:pPr algn="l">
              <a:lnSpc>
                <a:spcPts val="3671"/>
              </a:lnSpc>
            </a:pPr>
            <a:r>
              <a:rPr lang="en-US" sz="3059" spc="61" b="true">
                <a:solidFill>
                  <a:srgbClr val="000000"/>
                </a:solidFill>
                <a:latin typeface="Glacial Indifference Bold"/>
                <a:ea typeface="Glacial Indifference Bold"/>
                <a:cs typeface="Glacial Indifference Bold"/>
                <a:sym typeface="Glacial Indifference Bold"/>
              </a:rPr>
              <a:t>2. Develop</a:t>
            </a:r>
            <a:r>
              <a:rPr lang="en-US" sz="3059" spc="61" b="true">
                <a:solidFill>
                  <a:srgbClr val="000000"/>
                </a:solidFill>
                <a:latin typeface="Glacial Indifference Bold"/>
                <a:ea typeface="Glacial Indifference Bold"/>
                <a:cs typeface="Glacial Indifference Bold"/>
                <a:sym typeface="Glacial Indifference Bold"/>
              </a:rPr>
              <a:t>ing learner voice &amp; preparing them for exams- GCSE</a:t>
            </a:r>
          </a:p>
        </p:txBody>
      </p:sp>
      <p:sp>
        <p:nvSpPr>
          <p:cNvPr name="TextBox 11" id="11"/>
          <p:cNvSpPr txBox="true"/>
          <p:nvPr/>
        </p:nvSpPr>
        <p:spPr>
          <a:xfrm rot="0">
            <a:off x="6186130" y="8031431"/>
            <a:ext cx="11470520" cy="2000250"/>
          </a:xfrm>
          <a:prstGeom prst="rect">
            <a:avLst/>
          </a:prstGeom>
        </p:spPr>
        <p:txBody>
          <a:bodyPr anchor="t" rtlCol="false" tIns="0" lIns="0" bIns="0" rIns="0">
            <a:spAutoFit/>
          </a:bodyPr>
          <a:lstStyle/>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Padlet in GCSE Engl</a:t>
            </a:r>
            <a:r>
              <a:rPr lang="en-US" sz="2659" spc="53">
                <a:solidFill>
                  <a:srgbClr val="000000"/>
                </a:solidFill>
                <a:latin typeface="Glacial Indifference"/>
                <a:ea typeface="Glacial Indifference"/>
                <a:cs typeface="Glacial Indifference"/>
                <a:sym typeface="Glacial Indifference"/>
              </a:rPr>
              <a:t>ish – peer feedback, self-study </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Debates to develop writing – student-led, scaffolded critical thinking</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Dual Coding in GCSE English </a:t>
            </a:r>
          </a:p>
          <a:p>
            <a:pPr algn="l">
              <a:lnSpc>
                <a:spcPts val="3191"/>
              </a:lnSpc>
            </a:pPr>
          </a:p>
          <a:p>
            <a:pPr algn="l">
              <a:lnSpc>
                <a:spcPts val="3191"/>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6DDD5"/>
        </a:solidFill>
      </p:bgPr>
    </p:bg>
    <p:spTree>
      <p:nvGrpSpPr>
        <p:cNvPr id="1" name=""/>
        <p:cNvGrpSpPr/>
        <p:nvPr/>
      </p:nvGrpSpPr>
      <p:grpSpPr>
        <a:xfrm>
          <a:off x="0" y="0"/>
          <a:ext cx="0" cy="0"/>
          <a:chOff x="0" y="0"/>
          <a:chExt cx="0" cy="0"/>
        </a:xfrm>
      </p:grpSpPr>
      <p:grpSp>
        <p:nvGrpSpPr>
          <p:cNvPr name="Group 2" id="2"/>
          <p:cNvGrpSpPr/>
          <p:nvPr/>
        </p:nvGrpSpPr>
        <p:grpSpPr>
          <a:xfrm rot="0">
            <a:off x="-1317321" y="7033407"/>
            <a:ext cx="2710979" cy="2798249"/>
            <a:chOff x="0" y="0"/>
            <a:chExt cx="714003" cy="736987"/>
          </a:xfrm>
        </p:grpSpPr>
        <p:sp>
          <p:nvSpPr>
            <p:cNvPr name="Freeform 3" id="3"/>
            <p:cNvSpPr/>
            <p:nvPr/>
          </p:nvSpPr>
          <p:spPr>
            <a:xfrm flipH="false" flipV="false" rot="0">
              <a:off x="0" y="0"/>
              <a:ext cx="714003" cy="736987"/>
            </a:xfrm>
            <a:custGeom>
              <a:avLst/>
              <a:gdLst/>
              <a:ahLst/>
              <a:cxnLst/>
              <a:rect r="r" b="b" t="t" l="l"/>
              <a:pathLst>
                <a:path h="736987" w="714003">
                  <a:moveTo>
                    <a:pt x="0" y="0"/>
                  </a:moveTo>
                  <a:lnTo>
                    <a:pt x="714003" y="0"/>
                  </a:lnTo>
                  <a:lnTo>
                    <a:pt x="714003" y="736987"/>
                  </a:lnTo>
                  <a:lnTo>
                    <a:pt x="0" y="736987"/>
                  </a:lnTo>
                  <a:close/>
                </a:path>
              </a:pathLst>
            </a:custGeom>
            <a:solidFill>
              <a:srgbClr val="F1D85A"/>
            </a:solidFill>
          </p:spPr>
        </p:sp>
        <p:sp>
          <p:nvSpPr>
            <p:cNvPr name="TextBox 4" id="4"/>
            <p:cNvSpPr txBox="true"/>
            <p:nvPr/>
          </p:nvSpPr>
          <p:spPr>
            <a:xfrm>
              <a:off x="0" y="-38100"/>
              <a:ext cx="714003" cy="775087"/>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827446" y="7380556"/>
            <a:ext cx="5582321" cy="850900"/>
          </a:xfrm>
          <a:prstGeom prst="rect">
            <a:avLst/>
          </a:prstGeom>
        </p:spPr>
        <p:txBody>
          <a:bodyPr anchor="t" rtlCol="false" tIns="0" lIns="0" bIns="0" rIns="0">
            <a:spAutoFit/>
          </a:bodyPr>
          <a:lstStyle/>
          <a:p>
            <a:pPr algn="l">
              <a:lnSpc>
                <a:spcPts val="6874"/>
              </a:lnSpc>
            </a:pPr>
            <a:r>
              <a:rPr lang="en-US" sz="5499" spc="412">
                <a:solidFill>
                  <a:srgbClr val="000000"/>
                </a:solidFill>
                <a:latin typeface="League Spartan"/>
                <a:ea typeface="League Spartan"/>
                <a:cs typeface="League Spartan"/>
                <a:sym typeface="League Spartan"/>
              </a:rPr>
              <a:t>THEMES</a:t>
            </a:r>
          </a:p>
        </p:txBody>
      </p:sp>
      <p:sp>
        <p:nvSpPr>
          <p:cNvPr name="AutoShape 6" id="6"/>
          <p:cNvSpPr/>
          <p:nvPr/>
        </p:nvSpPr>
        <p:spPr>
          <a:xfrm flipH="true">
            <a:off x="5555435" y="7033407"/>
            <a:ext cx="0" cy="2798249"/>
          </a:xfrm>
          <a:prstGeom prst="line">
            <a:avLst/>
          </a:prstGeom>
          <a:ln cap="flat" w="95250">
            <a:solidFill>
              <a:srgbClr val="F1D85A"/>
            </a:solidFill>
            <a:prstDash val="solid"/>
            <a:headEnd type="none" len="sm" w="sm"/>
            <a:tailEnd type="none" len="sm" w="sm"/>
          </a:ln>
        </p:spPr>
      </p:sp>
      <p:sp>
        <p:nvSpPr>
          <p:cNvPr name="Freeform 7" id="7"/>
          <p:cNvSpPr/>
          <p:nvPr/>
        </p:nvSpPr>
        <p:spPr>
          <a:xfrm flipH="false" flipV="false" rot="0">
            <a:off x="505892" y="0"/>
            <a:ext cx="4715368" cy="6664831"/>
          </a:xfrm>
          <a:custGeom>
            <a:avLst/>
            <a:gdLst/>
            <a:ahLst/>
            <a:cxnLst/>
            <a:rect r="r" b="b" t="t" l="l"/>
            <a:pathLst>
              <a:path h="6664831" w="4715368">
                <a:moveTo>
                  <a:pt x="0" y="0"/>
                </a:moveTo>
                <a:lnTo>
                  <a:pt x="4715368" y="0"/>
                </a:lnTo>
                <a:lnTo>
                  <a:pt x="4715368" y="6664831"/>
                </a:lnTo>
                <a:lnTo>
                  <a:pt x="0" y="6664831"/>
                </a:lnTo>
                <a:lnTo>
                  <a:pt x="0" y="0"/>
                </a:lnTo>
                <a:close/>
              </a:path>
            </a:pathLst>
          </a:custGeom>
          <a:blipFill>
            <a:blip r:embed="rId2"/>
            <a:stretch>
              <a:fillRect l="0" t="0" r="0" b="0"/>
            </a:stretch>
          </a:blipFill>
        </p:spPr>
      </p:sp>
      <p:sp>
        <p:nvSpPr>
          <p:cNvPr name="Freeform 8" id="8"/>
          <p:cNvSpPr/>
          <p:nvPr/>
        </p:nvSpPr>
        <p:spPr>
          <a:xfrm flipH="false" flipV="false" rot="0">
            <a:off x="6797639" y="0"/>
            <a:ext cx="4715368" cy="6664831"/>
          </a:xfrm>
          <a:custGeom>
            <a:avLst/>
            <a:gdLst/>
            <a:ahLst/>
            <a:cxnLst/>
            <a:rect r="r" b="b" t="t" l="l"/>
            <a:pathLst>
              <a:path h="6664831" w="4715368">
                <a:moveTo>
                  <a:pt x="0" y="0"/>
                </a:moveTo>
                <a:lnTo>
                  <a:pt x="4715368" y="0"/>
                </a:lnTo>
                <a:lnTo>
                  <a:pt x="4715368" y="6664831"/>
                </a:lnTo>
                <a:lnTo>
                  <a:pt x="0" y="6664831"/>
                </a:lnTo>
                <a:lnTo>
                  <a:pt x="0" y="0"/>
                </a:lnTo>
                <a:close/>
              </a:path>
            </a:pathLst>
          </a:custGeom>
          <a:blipFill>
            <a:blip r:embed="rId3"/>
            <a:stretch>
              <a:fillRect l="0" t="0" r="0" b="0"/>
            </a:stretch>
          </a:blipFill>
        </p:spPr>
      </p:sp>
      <p:sp>
        <p:nvSpPr>
          <p:cNvPr name="TextBox 9" id="9"/>
          <p:cNvSpPr txBox="true"/>
          <p:nvPr/>
        </p:nvSpPr>
        <p:spPr>
          <a:xfrm rot="0">
            <a:off x="6326015" y="7171006"/>
            <a:ext cx="11190749" cy="457200"/>
          </a:xfrm>
          <a:prstGeom prst="rect">
            <a:avLst/>
          </a:prstGeom>
        </p:spPr>
        <p:txBody>
          <a:bodyPr anchor="t" rtlCol="false" tIns="0" lIns="0" bIns="0" rIns="0">
            <a:spAutoFit/>
          </a:bodyPr>
          <a:lstStyle/>
          <a:p>
            <a:pPr algn="l">
              <a:lnSpc>
                <a:spcPts val="3671"/>
              </a:lnSpc>
            </a:pPr>
            <a:r>
              <a:rPr lang="en-US" sz="3059" spc="61" b="true">
                <a:solidFill>
                  <a:srgbClr val="000000"/>
                </a:solidFill>
                <a:latin typeface="Glacial Indifference Bold"/>
                <a:ea typeface="Glacial Indifference Bold"/>
                <a:cs typeface="Glacial Indifference Bold"/>
                <a:sym typeface="Glacial Indifference Bold"/>
              </a:rPr>
              <a:t>3. Community, Inclusion and Belonging</a:t>
            </a:r>
          </a:p>
        </p:txBody>
      </p:sp>
      <p:sp>
        <p:nvSpPr>
          <p:cNvPr name="TextBox 10" id="10"/>
          <p:cNvSpPr txBox="true"/>
          <p:nvPr/>
        </p:nvSpPr>
        <p:spPr>
          <a:xfrm rot="0">
            <a:off x="6186130" y="8431481"/>
            <a:ext cx="11470520" cy="1200150"/>
          </a:xfrm>
          <a:prstGeom prst="rect">
            <a:avLst/>
          </a:prstGeom>
        </p:spPr>
        <p:txBody>
          <a:bodyPr anchor="t" rtlCol="false" tIns="0" lIns="0" bIns="0" rIns="0">
            <a:spAutoFit/>
          </a:bodyPr>
          <a:lstStyle/>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Cross-departmental peer tutoring (ESOL &amp; Inclu</a:t>
            </a:r>
            <a:r>
              <a:rPr lang="en-US" sz="2659" spc="53">
                <a:solidFill>
                  <a:srgbClr val="000000"/>
                </a:solidFill>
                <a:latin typeface="Glacial Indifference"/>
                <a:ea typeface="Glacial Indifference"/>
                <a:cs typeface="Glacial Indifference"/>
                <a:sym typeface="Glacial Indifference"/>
              </a:rPr>
              <a:t>sive Learning)</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ESOL Community Café – structured discussions, Pre-Entry included</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Peer-Assisted Study Sessions (PASS) – collaboration between L3/L4 </a:t>
            </a:r>
          </a:p>
        </p:txBody>
      </p:sp>
      <p:sp>
        <p:nvSpPr>
          <p:cNvPr name="Freeform 11" id="11"/>
          <p:cNvSpPr/>
          <p:nvPr/>
        </p:nvSpPr>
        <p:spPr>
          <a:xfrm flipH="false" flipV="false" rot="0">
            <a:off x="13089386" y="0"/>
            <a:ext cx="4715368" cy="6664831"/>
          </a:xfrm>
          <a:custGeom>
            <a:avLst/>
            <a:gdLst/>
            <a:ahLst/>
            <a:cxnLst/>
            <a:rect r="r" b="b" t="t" l="l"/>
            <a:pathLst>
              <a:path h="6664831" w="4715368">
                <a:moveTo>
                  <a:pt x="0" y="0"/>
                </a:moveTo>
                <a:lnTo>
                  <a:pt x="4715368" y="0"/>
                </a:lnTo>
                <a:lnTo>
                  <a:pt x="4715368" y="6664831"/>
                </a:lnTo>
                <a:lnTo>
                  <a:pt x="0" y="6664831"/>
                </a:lnTo>
                <a:lnTo>
                  <a:pt x="0" y="0"/>
                </a:lnTo>
                <a:close/>
              </a:path>
            </a:pathLst>
          </a:custGeom>
          <a:blipFill>
            <a:blip r:embed="rId4"/>
            <a:stretch>
              <a:fillRect l="0" t="0" r="0" b="0"/>
            </a:stretch>
          </a:blipFill>
        </p:spPr>
      </p:sp>
      <p:sp>
        <p:nvSpPr>
          <p:cNvPr name="TextBox 12" id="12"/>
          <p:cNvSpPr txBox="true"/>
          <p:nvPr/>
        </p:nvSpPr>
        <p:spPr>
          <a:xfrm rot="0">
            <a:off x="1827446" y="8558481"/>
            <a:ext cx="3246577" cy="1166494"/>
          </a:xfrm>
          <a:prstGeom prst="rect">
            <a:avLst/>
          </a:prstGeom>
        </p:spPr>
        <p:txBody>
          <a:bodyPr anchor="t" rtlCol="false" tIns="0" lIns="0" bIns="0" rIns="0">
            <a:spAutoFit/>
          </a:bodyPr>
          <a:lstStyle/>
          <a:p>
            <a:pPr algn="ctr">
              <a:lnSpc>
                <a:spcPts val="2380"/>
              </a:lnSpc>
            </a:pPr>
            <a:r>
              <a:rPr lang="en-US" sz="1700">
                <a:solidFill>
                  <a:srgbClr val="000000"/>
                </a:solidFill>
                <a:latin typeface="Canva Sans"/>
                <a:ea typeface="Canva Sans"/>
                <a:cs typeface="Canva Sans"/>
                <a:sym typeface="Canva Sans"/>
              </a:rPr>
              <a:t>Evidence-based practice  (Hattie,  2001- Cooperative learning has an effect size of 0.53)</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6DDD5"/>
        </a:solidFill>
      </p:bgPr>
    </p:bg>
    <p:spTree>
      <p:nvGrpSpPr>
        <p:cNvPr id="1" name=""/>
        <p:cNvGrpSpPr/>
        <p:nvPr/>
      </p:nvGrpSpPr>
      <p:grpSpPr>
        <a:xfrm>
          <a:off x="0" y="0"/>
          <a:ext cx="0" cy="0"/>
          <a:chOff x="0" y="0"/>
          <a:chExt cx="0" cy="0"/>
        </a:xfrm>
      </p:grpSpPr>
      <p:grpSp>
        <p:nvGrpSpPr>
          <p:cNvPr name="Group 2" id="2"/>
          <p:cNvGrpSpPr/>
          <p:nvPr/>
        </p:nvGrpSpPr>
        <p:grpSpPr>
          <a:xfrm rot="0">
            <a:off x="-1071116" y="6664831"/>
            <a:ext cx="2710979" cy="3164448"/>
            <a:chOff x="0" y="0"/>
            <a:chExt cx="714003" cy="833435"/>
          </a:xfrm>
        </p:grpSpPr>
        <p:sp>
          <p:nvSpPr>
            <p:cNvPr name="Freeform 3" id="3"/>
            <p:cNvSpPr/>
            <p:nvPr/>
          </p:nvSpPr>
          <p:spPr>
            <a:xfrm flipH="false" flipV="false" rot="0">
              <a:off x="0" y="0"/>
              <a:ext cx="714003" cy="833435"/>
            </a:xfrm>
            <a:custGeom>
              <a:avLst/>
              <a:gdLst/>
              <a:ahLst/>
              <a:cxnLst/>
              <a:rect r="r" b="b" t="t" l="l"/>
              <a:pathLst>
                <a:path h="833435" w="714003">
                  <a:moveTo>
                    <a:pt x="0" y="0"/>
                  </a:moveTo>
                  <a:lnTo>
                    <a:pt x="714003" y="0"/>
                  </a:lnTo>
                  <a:lnTo>
                    <a:pt x="714003" y="833435"/>
                  </a:lnTo>
                  <a:lnTo>
                    <a:pt x="0" y="833435"/>
                  </a:lnTo>
                  <a:close/>
                </a:path>
              </a:pathLst>
            </a:custGeom>
            <a:solidFill>
              <a:srgbClr val="F1D85A"/>
            </a:solidFill>
          </p:spPr>
        </p:sp>
        <p:sp>
          <p:nvSpPr>
            <p:cNvPr name="TextBox 4" id="4"/>
            <p:cNvSpPr txBox="true"/>
            <p:nvPr/>
          </p:nvSpPr>
          <p:spPr>
            <a:xfrm>
              <a:off x="0" y="-38100"/>
              <a:ext cx="714003" cy="87153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974683" y="8180656"/>
            <a:ext cx="5582321" cy="850900"/>
          </a:xfrm>
          <a:prstGeom prst="rect">
            <a:avLst/>
          </a:prstGeom>
        </p:spPr>
        <p:txBody>
          <a:bodyPr anchor="t" rtlCol="false" tIns="0" lIns="0" bIns="0" rIns="0">
            <a:spAutoFit/>
          </a:bodyPr>
          <a:lstStyle/>
          <a:p>
            <a:pPr algn="l">
              <a:lnSpc>
                <a:spcPts val="6874"/>
              </a:lnSpc>
            </a:pPr>
            <a:r>
              <a:rPr lang="en-US" sz="5499" spc="412">
                <a:solidFill>
                  <a:srgbClr val="000000"/>
                </a:solidFill>
                <a:latin typeface="League Spartan"/>
                <a:ea typeface="League Spartan"/>
                <a:cs typeface="League Spartan"/>
                <a:sym typeface="League Spartan"/>
              </a:rPr>
              <a:t>THEMES</a:t>
            </a:r>
          </a:p>
        </p:txBody>
      </p:sp>
      <p:sp>
        <p:nvSpPr>
          <p:cNvPr name="AutoShape 6" id="6"/>
          <p:cNvSpPr/>
          <p:nvPr/>
        </p:nvSpPr>
        <p:spPr>
          <a:xfrm>
            <a:off x="5536018" y="6462429"/>
            <a:ext cx="0" cy="3164448"/>
          </a:xfrm>
          <a:prstGeom prst="line">
            <a:avLst/>
          </a:prstGeom>
          <a:ln cap="flat" w="95250">
            <a:solidFill>
              <a:srgbClr val="F1D85A"/>
            </a:solidFill>
            <a:prstDash val="solid"/>
            <a:headEnd type="none" len="sm" w="sm"/>
            <a:tailEnd type="none" len="sm" w="sm"/>
          </a:ln>
        </p:spPr>
      </p:sp>
      <p:sp>
        <p:nvSpPr>
          <p:cNvPr name="Freeform 7" id="7"/>
          <p:cNvSpPr/>
          <p:nvPr/>
        </p:nvSpPr>
        <p:spPr>
          <a:xfrm flipH="false" flipV="false" rot="0">
            <a:off x="14198013" y="0"/>
            <a:ext cx="4089987" cy="5780901"/>
          </a:xfrm>
          <a:custGeom>
            <a:avLst/>
            <a:gdLst/>
            <a:ahLst/>
            <a:cxnLst/>
            <a:rect r="r" b="b" t="t" l="l"/>
            <a:pathLst>
              <a:path h="5780901" w="4089987">
                <a:moveTo>
                  <a:pt x="0" y="0"/>
                </a:moveTo>
                <a:lnTo>
                  <a:pt x="4089987" y="0"/>
                </a:lnTo>
                <a:lnTo>
                  <a:pt x="4089987" y="5780901"/>
                </a:lnTo>
                <a:lnTo>
                  <a:pt x="0" y="5780901"/>
                </a:lnTo>
                <a:lnTo>
                  <a:pt x="0" y="0"/>
                </a:lnTo>
                <a:close/>
              </a:path>
            </a:pathLst>
          </a:custGeom>
          <a:blipFill>
            <a:blip r:embed="rId2"/>
            <a:stretch>
              <a:fillRect l="0" t="0" r="0" b="0"/>
            </a:stretch>
          </a:blipFill>
        </p:spPr>
      </p:sp>
      <p:sp>
        <p:nvSpPr>
          <p:cNvPr name="Freeform 8" id="8"/>
          <p:cNvSpPr/>
          <p:nvPr/>
        </p:nvSpPr>
        <p:spPr>
          <a:xfrm flipH="false" flipV="false" rot="0">
            <a:off x="0" y="0"/>
            <a:ext cx="4089987" cy="5780901"/>
          </a:xfrm>
          <a:custGeom>
            <a:avLst/>
            <a:gdLst/>
            <a:ahLst/>
            <a:cxnLst/>
            <a:rect r="r" b="b" t="t" l="l"/>
            <a:pathLst>
              <a:path h="5780901" w="4089987">
                <a:moveTo>
                  <a:pt x="0" y="0"/>
                </a:moveTo>
                <a:lnTo>
                  <a:pt x="4089987" y="0"/>
                </a:lnTo>
                <a:lnTo>
                  <a:pt x="4089987" y="5780901"/>
                </a:lnTo>
                <a:lnTo>
                  <a:pt x="0" y="5780901"/>
                </a:lnTo>
                <a:lnTo>
                  <a:pt x="0" y="0"/>
                </a:lnTo>
                <a:close/>
              </a:path>
            </a:pathLst>
          </a:custGeom>
          <a:blipFill>
            <a:blip r:embed="rId3"/>
            <a:stretch>
              <a:fillRect l="0" t="0" r="0" b="0"/>
            </a:stretch>
          </a:blipFill>
        </p:spPr>
      </p:sp>
      <p:sp>
        <p:nvSpPr>
          <p:cNvPr name="Freeform 9" id="9"/>
          <p:cNvSpPr/>
          <p:nvPr/>
        </p:nvSpPr>
        <p:spPr>
          <a:xfrm flipH="false" flipV="false" rot="0">
            <a:off x="9508618" y="0"/>
            <a:ext cx="4089987" cy="5780901"/>
          </a:xfrm>
          <a:custGeom>
            <a:avLst/>
            <a:gdLst/>
            <a:ahLst/>
            <a:cxnLst/>
            <a:rect r="r" b="b" t="t" l="l"/>
            <a:pathLst>
              <a:path h="5780901" w="4089987">
                <a:moveTo>
                  <a:pt x="0" y="0"/>
                </a:moveTo>
                <a:lnTo>
                  <a:pt x="4089987" y="0"/>
                </a:lnTo>
                <a:lnTo>
                  <a:pt x="4089987" y="5780901"/>
                </a:lnTo>
                <a:lnTo>
                  <a:pt x="0" y="5780901"/>
                </a:lnTo>
                <a:lnTo>
                  <a:pt x="0" y="0"/>
                </a:lnTo>
                <a:close/>
              </a:path>
            </a:pathLst>
          </a:custGeom>
          <a:blipFill>
            <a:blip r:embed="rId4"/>
            <a:stretch>
              <a:fillRect l="0" t="0" r="0" b="0"/>
            </a:stretch>
          </a:blipFill>
        </p:spPr>
      </p:sp>
      <p:sp>
        <p:nvSpPr>
          <p:cNvPr name="Freeform 10" id="10"/>
          <p:cNvSpPr/>
          <p:nvPr/>
        </p:nvSpPr>
        <p:spPr>
          <a:xfrm flipH="false" flipV="false" rot="0">
            <a:off x="4819223" y="0"/>
            <a:ext cx="4089987" cy="5780901"/>
          </a:xfrm>
          <a:custGeom>
            <a:avLst/>
            <a:gdLst/>
            <a:ahLst/>
            <a:cxnLst/>
            <a:rect r="r" b="b" t="t" l="l"/>
            <a:pathLst>
              <a:path h="5780901" w="4089987">
                <a:moveTo>
                  <a:pt x="0" y="0"/>
                </a:moveTo>
                <a:lnTo>
                  <a:pt x="4089988" y="0"/>
                </a:lnTo>
                <a:lnTo>
                  <a:pt x="4089988" y="5780901"/>
                </a:lnTo>
                <a:lnTo>
                  <a:pt x="0" y="5780901"/>
                </a:lnTo>
                <a:lnTo>
                  <a:pt x="0" y="0"/>
                </a:lnTo>
                <a:close/>
              </a:path>
            </a:pathLst>
          </a:custGeom>
          <a:blipFill>
            <a:blip r:embed="rId5"/>
            <a:stretch>
              <a:fillRect l="0" t="0" r="0" b="0"/>
            </a:stretch>
          </a:blipFill>
        </p:spPr>
      </p:sp>
      <p:sp>
        <p:nvSpPr>
          <p:cNvPr name="TextBox 11" id="11"/>
          <p:cNvSpPr txBox="true"/>
          <p:nvPr/>
        </p:nvSpPr>
        <p:spPr>
          <a:xfrm rot="0">
            <a:off x="6326015" y="7171006"/>
            <a:ext cx="11190749" cy="457200"/>
          </a:xfrm>
          <a:prstGeom prst="rect">
            <a:avLst/>
          </a:prstGeom>
        </p:spPr>
        <p:txBody>
          <a:bodyPr anchor="t" rtlCol="false" tIns="0" lIns="0" bIns="0" rIns="0">
            <a:spAutoFit/>
          </a:bodyPr>
          <a:lstStyle/>
          <a:p>
            <a:pPr algn="l">
              <a:lnSpc>
                <a:spcPts val="3671"/>
              </a:lnSpc>
            </a:pPr>
            <a:r>
              <a:rPr lang="en-US" sz="3059" spc="61" b="true">
                <a:solidFill>
                  <a:srgbClr val="000000"/>
                </a:solidFill>
                <a:latin typeface="Glacial Indifference Bold"/>
                <a:ea typeface="Glacial Indifference Bold"/>
                <a:cs typeface="Glacial Indifference Bold"/>
                <a:sym typeface="Glacial Indifference Bold"/>
              </a:rPr>
              <a:t>4. Embedding Elements</a:t>
            </a:r>
          </a:p>
        </p:txBody>
      </p:sp>
      <p:sp>
        <p:nvSpPr>
          <p:cNvPr name="TextBox 12" id="12"/>
          <p:cNvSpPr txBox="true"/>
          <p:nvPr/>
        </p:nvSpPr>
        <p:spPr>
          <a:xfrm rot="0">
            <a:off x="6186130" y="8031431"/>
            <a:ext cx="11470520" cy="2000250"/>
          </a:xfrm>
          <a:prstGeom prst="rect">
            <a:avLst/>
          </a:prstGeom>
        </p:spPr>
        <p:txBody>
          <a:bodyPr anchor="t" rtlCol="false" tIns="0" lIns="0" bIns="0" rIns="0">
            <a:spAutoFit/>
          </a:bodyPr>
          <a:lstStyle/>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Sustainability in teacher education – SDG-aligned project</a:t>
            </a:r>
            <a:r>
              <a:rPr lang="en-US" sz="2659" spc="53">
                <a:solidFill>
                  <a:srgbClr val="000000"/>
                </a:solidFill>
                <a:latin typeface="Glacial Indifference"/>
                <a:ea typeface="Glacial Indifference"/>
                <a:cs typeface="Glacial Indifference"/>
                <a:sym typeface="Glacial Indifference"/>
              </a:rPr>
              <a:t>s </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AI literacy in ESOL Young</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Partnerships with employers - Amazon</a:t>
            </a:r>
          </a:p>
          <a:p>
            <a:pPr algn="l" marL="574270" indent="-287135" lvl="1">
              <a:lnSpc>
                <a:spcPts val="3191"/>
              </a:lnSpc>
              <a:buFont typeface="Arial"/>
              <a:buChar char="•"/>
            </a:pPr>
            <a:r>
              <a:rPr lang="en-US" sz="2659" spc="53">
                <a:solidFill>
                  <a:srgbClr val="000000"/>
                </a:solidFill>
                <a:latin typeface="Glacial Indifference"/>
                <a:ea typeface="Glacial Indifference"/>
                <a:cs typeface="Glacial Indifference"/>
                <a:sym typeface="Glacial Indifference"/>
              </a:rPr>
              <a:t>Contextualising LGBTQ+ in the workplace in ESOL adult classes</a:t>
            </a:r>
          </a:p>
          <a:p>
            <a:pPr algn="l">
              <a:lnSpc>
                <a:spcPts val="3191"/>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DAGsTmT7INs</dc:identifier>
  <dcterms:modified xsi:type="dcterms:W3CDTF">2011-08-01T06:04:30Z</dcterms:modified>
  <cp:revision>1</cp:revision>
  <dc:title>Webinar presentation</dc:title>
</cp:coreProperties>
</file>